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262" r:id="rId3"/>
    <p:sldId id="259" r:id="rId4"/>
    <p:sldId id="261" r:id="rId5"/>
    <p:sldId id="263" r:id="rId6"/>
    <p:sldId id="264" r:id="rId7"/>
    <p:sldId id="265" r:id="rId8"/>
    <p:sldId id="271" r:id="rId9"/>
    <p:sldId id="282" r:id="rId10"/>
    <p:sldId id="283" r:id="rId11"/>
    <p:sldId id="284" r:id="rId12"/>
    <p:sldId id="285" r:id="rId13"/>
    <p:sldId id="266" r:id="rId14"/>
    <p:sldId id="258" r:id="rId15"/>
    <p:sldId id="267" r:id="rId16"/>
    <p:sldId id="270" r:id="rId17"/>
    <p:sldId id="268" r:id="rId18"/>
    <p:sldId id="269" r:id="rId19"/>
    <p:sldId id="272" r:id="rId20"/>
    <p:sldId id="273" r:id="rId21"/>
    <p:sldId id="274" r:id="rId22"/>
    <p:sldId id="275" r:id="rId23"/>
    <p:sldId id="276" r:id="rId24"/>
    <p:sldId id="277" r:id="rId25"/>
    <p:sldId id="278" r:id="rId26"/>
    <p:sldId id="279" r:id="rId27"/>
    <p:sldId id="280" r:id="rId28"/>
    <p:sldId id="288" r:id="rId29"/>
    <p:sldId id="289" r:id="rId30"/>
    <p:sldId id="290" r:id="rId31"/>
    <p:sldId id="291" r:id="rId32"/>
    <p:sldId id="281" r:id="rId33"/>
    <p:sldId id="286" r:id="rId34"/>
    <p:sldId id="287" r:id="rId35"/>
    <p:sldId id="26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ie Taal" initials="HT" lastIdx="1" clrIdx="0">
    <p:extLst>
      <p:ext uri="{19B8F6BF-5375-455C-9EA6-DF929625EA0E}">
        <p15:presenceInfo xmlns:p15="http://schemas.microsoft.com/office/powerpoint/2012/main" userId="074f760c7c72a45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7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59" d="100"/>
          <a:sy n="59" d="100"/>
        </p:scale>
        <p:origin x="88" y="2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ie Taal" userId="074f760c7c72a45e" providerId="LiveId" clId="{348EF7D3-E7FD-44E6-B515-7257AF1361C5}"/>
    <pc:docChg chg="undo custSel addSld modSld">
      <pc:chgData name="Hiie Taal" userId="074f760c7c72a45e" providerId="LiveId" clId="{348EF7D3-E7FD-44E6-B515-7257AF1361C5}" dt="2022-05-11T13:46:34.256" v="367"/>
      <pc:docMkLst>
        <pc:docMk/>
      </pc:docMkLst>
      <pc:sldChg chg="modSp new mod setBg">
        <pc:chgData name="Hiie Taal" userId="074f760c7c72a45e" providerId="LiveId" clId="{348EF7D3-E7FD-44E6-B515-7257AF1361C5}" dt="2022-05-11T13:46:34.256" v="367"/>
        <pc:sldMkLst>
          <pc:docMk/>
          <pc:sldMk cId="3474022717" sldId="288"/>
        </pc:sldMkLst>
        <pc:spChg chg="mod">
          <ac:chgData name="Hiie Taal" userId="074f760c7c72a45e" providerId="LiveId" clId="{348EF7D3-E7FD-44E6-B515-7257AF1361C5}" dt="2022-05-11T13:35:19.432" v="23" actId="20577"/>
          <ac:spMkLst>
            <pc:docMk/>
            <pc:sldMk cId="3474022717" sldId="288"/>
            <ac:spMk id="2" creationId="{FB90BDC3-9365-9AEC-51FB-B615AF0D80AC}"/>
          </ac:spMkLst>
        </pc:spChg>
        <pc:spChg chg="mod">
          <ac:chgData name="Hiie Taal" userId="074f760c7c72a45e" providerId="LiveId" clId="{348EF7D3-E7FD-44E6-B515-7257AF1361C5}" dt="2022-05-11T13:41:30.492" v="184" actId="20577"/>
          <ac:spMkLst>
            <pc:docMk/>
            <pc:sldMk cId="3474022717" sldId="288"/>
            <ac:spMk id="3" creationId="{1AF0086C-6601-B4BA-3072-5E3D211E035D}"/>
          </ac:spMkLst>
        </pc:spChg>
      </pc:sldChg>
      <pc:sldChg chg="modSp new mod setBg">
        <pc:chgData name="Hiie Taal" userId="074f760c7c72a45e" providerId="LiveId" clId="{348EF7D3-E7FD-44E6-B515-7257AF1361C5}" dt="2022-05-11T13:46:27.068" v="366"/>
        <pc:sldMkLst>
          <pc:docMk/>
          <pc:sldMk cId="2576604110" sldId="289"/>
        </pc:sldMkLst>
        <pc:spChg chg="mod">
          <ac:chgData name="Hiie Taal" userId="074f760c7c72a45e" providerId="LiveId" clId="{348EF7D3-E7FD-44E6-B515-7257AF1361C5}" dt="2022-05-11T13:35:54.392" v="48" actId="20577"/>
          <ac:spMkLst>
            <pc:docMk/>
            <pc:sldMk cId="2576604110" sldId="289"/>
            <ac:spMk id="2" creationId="{88E22096-465B-DD6F-6B9A-3F7B47194BA3}"/>
          </ac:spMkLst>
        </pc:spChg>
        <pc:spChg chg="mod">
          <ac:chgData name="Hiie Taal" userId="074f760c7c72a45e" providerId="LiveId" clId="{348EF7D3-E7FD-44E6-B515-7257AF1361C5}" dt="2022-05-11T13:41:47.265" v="187" actId="27636"/>
          <ac:spMkLst>
            <pc:docMk/>
            <pc:sldMk cId="2576604110" sldId="289"/>
            <ac:spMk id="3" creationId="{9E795D7B-0A3A-DEB6-D096-47AB924B9C0B}"/>
          </ac:spMkLst>
        </pc:spChg>
      </pc:sldChg>
      <pc:sldChg chg="modSp new mod setBg">
        <pc:chgData name="Hiie Taal" userId="074f760c7c72a45e" providerId="LiveId" clId="{348EF7D3-E7FD-44E6-B515-7257AF1361C5}" dt="2022-05-11T13:46:22.981" v="365"/>
        <pc:sldMkLst>
          <pc:docMk/>
          <pc:sldMk cId="3669052260" sldId="290"/>
        </pc:sldMkLst>
        <pc:spChg chg="mod">
          <ac:chgData name="Hiie Taal" userId="074f760c7c72a45e" providerId="LiveId" clId="{348EF7D3-E7FD-44E6-B515-7257AF1361C5}" dt="2022-05-11T13:36:33.724" v="74" actId="20577"/>
          <ac:spMkLst>
            <pc:docMk/>
            <pc:sldMk cId="3669052260" sldId="290"/>
            <ac:spMk id="2" creationId="{57341053-7E84-BE38-98F9-B37FA1470189}"/>
          </ac:spMkLst>
        </pc:spChg>
        <pc:spChg chg="mod">
          <ac:chgData name="Hiie Taal" userId="074f760c7c72a45e" providerId="LiveId" clId="{348EF7D3-E7FD-44E6-B515-7257AF1361C5}" dt="2022-05-11T13:42:28.065" v="198" actId="2711"/>
          <ac:spMkLst>
            <pc:docMk/>
            <pc:sldMk cId="3669052260" sldId="290"/>
            <ac:spMk id="3" creationId="{7A0F00F6-5E4F-80DF-408B-8F4AD6AFB362}"/>
          </ac:spMkLst>
        </pc:spChg>
      </pc:sldChg>
      <pc:sldChg chg="modSp new mod setBg">
        <pc:chgData name="Hiie Taal" userId="074f760c7c72a45e" providerId="LiveId" clId="{348EF7D3-E7FD-44E6-B515-7257AF1361C5}" dt="2022-05-11T13:46:18.062" v="364"/>
        <pc:sldMkLst>
          <pc:docMk/>
          <pc:sldMk cId="785390373" sldId="291"/>
        </pc:sldMkLst>
        <pc:spChg chg="mod">
          <ac:chgData name="Hiie Taal" userId="074f760c7c72a45e" providerId="LiveId" clId="{348EF7D3-E7FD-44E6-B515-7257AF1361C5}" dt="2022-05-11T13:38:08.692" v="94" actId="20577"/>
          <ac:spMkLst>
            <pc:docMk/>
            <pc:sldMk cId="785390373" sldId="291"/>
            <ac:spMk id="2" creationId="{2F86023D-3BC0-BCA6-89B9-06B847E2AE75}"/>
          </ac:spMkLst>
        </pc:spChg>
        <pc:spChg chg="mod">
          <ac:chgData name="Hiie Taal" userId="074f760c7c72a45e" providerId="LiveId" clId="{348EF7D3-E7FD-44E6-B515-7257AF1361C5}" dt="2022-05-11T13:45:55.471" v="363" actId="12"/>
          <ac:spMkLst>
            <pc:docMk/>
            <pc:sldMk cId="785390373" sldId="291"/>
            <ac:spMk id="3" creationId="{721C2DBE-5BDE-B22F-4E90-662E62243519}"/>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youtu.be/RTJ0x2uMG2Q" TargetMode="External"/><Relationship Id="rId1" Type="http://schemas.openxmlformats.org/officeDocument/2006/relationships/hyperlink" Target="https://youtu.be/T31jLpHe1oY"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youtu.be/RTJ0x2uMG2Q" TargetMode="External"/><Relationship Id="rId1" Type="http://schemas.openxmlformats.org/officeDocument/2006/relationships/hyperlink" Target="https://youtu.be/T31jLpHe1oY"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4E817C-6ED0-4C58-9302-0C89D2584B9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t-EE"/>
        </a:p>
      </dgm:t>
    </dgm:pt>
    <dgm:pt modelId="{24C8A281-6806-4776-A380-2DA31144C966}">
      <dgm:prSet custT="1"/>
      <dgm:spPr>
        <a:solidFill>
          <a:srgbClr val="7030A0"/>
        </a:solidFill>
      </dgm:spPr>
      <dgm:t>
        <a:bodyPr/>
        <a:lstStyle/>
        <a:p>
          <a:r>
            <a:rPr lang="et-EE" sz="4400" dirty="0">
              <a:latin typeface="Sitka Text" panose="02000505000000020004" pitchFamily="2" charset="0"/>
            </a:rPr>
            <a:t>Muudame koos</a:t>
          </a:r>
        </a:p>
      </dgm:t>
    </dgm:pt>
    <dgm:pt modelId="{46DE7797-AAE1-4AE0-93E4-CA6B3025E898}" type="parTrans" cxnId="{7832B120-9E8A-4444-88FD-9E33EFBC7D83}">
      <dgm:prSet/>
      <dgm:spPr/>
      <dgm:t>
        <a:bodyPr/>
        <a:lstStyle/>
        <a:p>
          <a:endParaRPr lang="et-EE"/>
        </a:p>
      </dgm:t>
    </dgm:pt>
    <dgm:pt modelId="{4781A424-1887-4D66-83C3-A6F502D2C7D0}" type="sibTrans" cxnId="{7832B120-9E8A-4444-88FD-9E33EFBC7D83}">
      <dgm:prSet/>
      <dgm:spPr/>
      <dgm:t>
        <a:bodyPr/>
        <a:lstStyle/>
        <a:p>
          <a:endParaRPr lang="et-EE"/>
        </a:p>
      </dgm:t>
    </dgm:pt>
    <dgm:pt modelId="{0DDD5688-15E0-48CD-91E0-FFE97EE0C287}">
      <dgm:prSet custT="1"/>
      <dgm:spPr>
        <a:solidFill>
          <a:schemeClr val="bg1"/>
        </a:solidFill>
      </dgm:spPr>
      <dgm:t>
        <a:bodyPr/>
        <a:lstStyle/>
        <a:p>
          <a:r>
            <a:rPr lang="et-EE" sz="4400" dirty="0">
              <a:hlinkClick xmlns:r="http://schemas.openxmlformats.org/officeDocument/2006/relationships" r:id="rId1"/>
            </a:rPr>
            <a:t>https://youtu.be/T31jLpHe1oY</a:t>
          </a:r>
          <a:endParaRPr lang="et-EE" sz="4400" dirty="0"/>
        </a:p>
      </dgm:t>
    </dgm:pt>
    <dgm:pt modelId="{3076B6D7-A935-4B07-922D-5D38D21E820D}" type="parTrans" cxnId="{9DE4CA14-2E00-41D3-97C3-90E6C9D725D2}">
      <dgm:prSet/>
      <dgm:spPr/>
      <dgm:t>
        <a:bodyPr/>
        <a:lstStyle/>
        <a:p>
          <a:endParaRPr lang="et-EE"/>
        </a:p>
      </dgm:t>
    </dgm:pt>
    <dgm:pt modelId="{EDBAFAD7-A903-411C-896A-6F7FD0522A5B}" type="sibTrans" cxnId="{9DE4CA14-2E00-41D3-97C3-90E6C9D725D2}">
      <dgm:prSet/>
      <dgm:spPr/>
      <dgm:t>
        <a:bodyPr/>
        <a:lstStyle/>
        <a:p>
          <a:endParaRPr lang="et-EE"/>
        </a:p>
      </dgm:t>
    </dgm:pt>
    <dgm:pt modelId="{F31DC46A-DFDA-4841-812D-613B398529CC}">
      <dgm:prSet custT="1"/>
      <dgm:spPr>
        <a:solidFill>
          <a:schemeClr val="bg1"/>
        </a:solidFill>
      </dgm:spPr>
      <dgm:t>
        <a:bodyPr/>
        <a:lstStyle/>
        <a:p>
          <a:r>
            <a:rPr lang="et-EE" sz="4400" dirty="0">
              <a:hlinkClick xmlns:r="http://schemas.openxmlformats.org/officeDocument/2006/relationships" r:id="rId2"/>
            </a:rPr>
            <a:t>https://youtu.be/RTJ0x2uMG2Q</a:t>
          </a:r>
          <a:endParaRPr lang="et-EE" sz="4400" dirty="0"/>
        </a:p>
      </dgm:t>
    </dgm:pt>
    <dgm:pt modelId="{AE15FBF7-02E2-4A73-AFDB-56CEE29F89BD}" type="parTrans" cxnId="{FEDB22BB-FC38-4FD7-99AC-CF16C4D3C951}">
      <dgm:prSet/>
      <dgm:spPr/>
      <dgm:t>
        <a:bodyPr/>
        <a:lstStyle/>
        <a:p>
          <a:endParaRPr lang="et-EE"/>
        </a:p>
      </dgm:t>
    </dgm:pt>
    <dgm:pt modelId="{BD2212F4-00FE-4898-A938-B08E2E9C7C3E}" type="sibTrans" cxnId="{FEDB22BB-FC38-4FD7-99AC-CF16C4D3C951}">
      <dgm:prSet/>
      <dgm:spPr/>
      <dgm:t>
        <a:bodyPr/>
        <a:lstStyle/>
        <a:p>
          <a:endParaRPr lang="et-EE"/>
        </a:p>
      </dgm:t>
    </dgm:pt>
    <dgm:pt modelId="{83823677-2448-4714-A5EC-2C80F2E9DAA0}" type="pres">
      <dgm:prSet presAssocID="{B34E817C-6ED0-4C58-9302-0C89D2584B99}" presName="linear" presStyleCnt="0">
        <dgm:presLayoutVars>
          <dgm:animLvl val="lvl"/>
          <dgm:resizeHandles val="exact"/>
        </dgm:presLayoutVars>
      </dgm:prSet>
      <dgm:spPr/>
    </dgm:pt>
    <dgm:pt modelId="{363E6DC8-A514-45E6-B7EB-1E2E9C5D13AA}" type="pres">
      <dgm:prSet presAssocID="{24C8A281-6806-4776-A380-2DA31144C966}" presName="parentText" presStyleLbl="node1" presStyleIdx="0" presStyleCnt="3" custLinFactNeighborY="17445">
        <dgm:presLayoutVars>
          <dgm:chMax val="0"/>
          <dgm:bulletEnabled val="1"/>
        </dgm:presLayoutVars>
      </dgm:prSet>
      <dgm:spPr/>
    </dgm:pt>
    <dgm:pt modelId="{852D1D8C-B1C6-4E9B-826B-E1933372BCD8}" type="pres">
      <dgm:prSet presAssocID="{4781A424-1887-4D66-83C3-A6F502D2C7D0}" presName="spacer" presStyleCnt="0"/>
      <dgm:spPr/>
    </dgm:pt>
    <dgm:pt modelId="{5A097708-C938-4AD0-B4A8-6BB0D3E50E20}" type="pres">
      <dgm:prSet presAssocID="{0DDD5688-15E0-48CD-91E0-FFE97EE0C287}" presName="parentText" presStyleLbl="node1" presStyleIdx="1" presStyleCnt="3">
        <dgm:presLayoutVars>
          <dgm:chMax val="0"/>
          <dgm:bulletEnabled val="1"/>
        </dgm:presLayoutVars>
      </dgm:prSet>
      <dgm:spPr/>
    </dgm:pt>
    <dgm:pt modelId="{F568A562-F455-4CFB-AF87-99E1B7F05646}" type="pres">
      <dgm:prSet presAssocID="{EDBAFAD7-A903-411C-896A-6F7FD0522A5B}" presName="spacer" presStyleCnt="0"/>
      <dgm:spPr/>
    </dgm:pt>
    <dgm:pt modelId="{FD6D0BBC-86C8-4582-AFA4-C7AF81555F26}" type="pres">
      <dgm:prSet presAssocID="{F31DC46A-DFDA-4841-812D-613B398529CC}" presName="parentText" presStyleLbl="node1" presStyleIdx="2" presStyleCnt="3">
        <dgm:presLayoutVars>
          <dgm:chMax val="0"/>
          <dgm:bulletEnabled val="1"/>
        </dgm:presLayoutVars>
      </dgm:prSet>
      <dgm:spPr/>
    </dgm:pt>
  </dgm:ptLst>
  <dgm:cxnLst>
    <dgm:cxn modelId="{9DE4CA14-2E00-41D3-97C3-90E6C9D725D2}" srcId="{B34E817C-6ED0-4C58-9302-0C89D2584B99}" destId="{0DDD5688-15E0-48CD-91E0-FFE97EE0C287}" srcOrd="1" destOrd="0" parTransId="{3076B6D7-A935-4B07-922D-5D38D21E820D}" sibTransId="{EDBAFAD7-A903-411C-896A-6F7FD0522A5B}"/>
    <dgm:cxn modelId="{4381BF1E-9E7E-48C9-8DEF-A67D255AB6F8}" type="presOf" srcId="{F31DC46A-DFDA-4841-812D-613B398529CC}" destId="{FD6D0BBC-86C8-4582-AFA4-C7AF81555F26}" srcOrd="0" destOrd="0" presId="urn:microsoft.com/office/officeart/2005/8/layout/vList2"/>
    <dgm:cxn modelId="{7832B120-9E8A-4444-88FD-9E33EFBC7D83}" srcId="{B34E817C-6ED0-4C58-9302-0C89D2584B99}" destId="{24C8A281-6806-4776-A380-2DA31144C966}" srcOrd="0" destOrd="0" parTransId="{46DE7797-AAE1-4AE0-93E4-CA6B3025E898}" sibTransId="{4781A424-1887-4D66-83C3-A6F502D2C7D0}"/>
    <dgm:cxn modelId="{8D6E6D55-CEC7-4A5A-819D-F1D8B250BFAE}" type="presOf" srcId="{24C8A281-6806-4776-A380-2DA31144C966}" destId="{363E6DC8-A514-45E6-B7EB-1E2E9C5D13AA}" srcOrd="0" destOrd="0" presId="urn:microsoft.com/office/officeart/2005/8/layout/vList2"/>
    <dgm:cxn modelId="{FEDB22BB-FC38-4FD7-99AC-CF16C4D3C951}" srcId="{B34E817C-6ED0-4C58-9302-0C89D2584B99}" destId="{F31DC46A-DFDA-4841-812D-613B398529CC}" srcOrd="2" destOrd="0" parTransId="{AE15FBF7-02E2-4A73-AFDB-56CEE29F89BD}" sibTransId="{BD2212F4-00FE-4898-A938-B08E2E9C7C3E}"/>
    <dgm:cxn modelId="{E603D6E0-007C-48E8-9463-7A6511489ADB}" type="presOf" srcId="{0DDD5688-15E0-48CD-91E0-FFE97EE0C287}" destId="{5A097708-C938-4AD0-B4A8-6BB0D3E50E20}" srcOrd="0" destOrd="0" presId="urn:microsoft.com/office/officeart/2005/8/layout/vList2"/>
    <dgm:cxn modelId="{39A16CEE-237B-468C-9424-7CBD6B3AA007}" type="presOf" srcId="{B34E817C-6ED0-4C58-9302-0C89D2584B99}" destId="{83823677-2448-4714-A5EC-2C80F2E9DAA0}" srcOrd="0" destOrd="0" presId="urn:microsoft.com/office/officeart/2005/8/layout/vList2"/>
    <dgm:cxn modelId="{33059430-E869-4DDE-B10E-C6EB16017764}" type="presParOf" srcId="{83823677-2448-4714-A5EC-2C80F2E9DAA0}" destId="{363E6DC8-A514-45E6-B7EB-1E2E9C5D13AA}" srcOrd="0" destOrd="0" presId="urn:microsoft.com/office/officeart/2005/8/layout/vList2"/>
    <dgm:cxn modelId="{E07A1557-9350-40F4-A483-E5502499352B}" type="presParOf" srcId="{83823677-2448-4714-A5EC-2C80F2E9DAA0}" destId="{852D1D8C-B1C6-4E9B-826B-E1933372BCD8}" srcOrd="1" destOrd="0" presId="urn:microsoft.com/office/officeart/2005/8/layout/vList2"/>
    <dgm:cxn modelId="{89D6AF14-0EF5-40D5-8BBC-05936EAFF513}" type="presParOf" srcId="{83823677-2448-4714-A5EC-2C80F2E9DAA0}" destId="{5A097708-C938-4AD0-B4A8-6BB0D3E50E20}" srcOrd="2" destOrd="0" presId="urn:microsoft.com/office/officeart/2005/8/layout/vList2"/>
    <dgm:cxn modelId="{C765AD0F-FEE7-4445-9521-EA5FDCED0DCC}" type="presParOf" srcId="{83823677-2448-4714-A5EC-2C80F2E9DAA0}" destId="{F568A562-F455-4CFB-AF87-99E1B7F05646}" srcOrd="3" destOrd="0" presId="urn:microsoft.com/office/officeart/2005/8/layout/vList2"/>
    <dgm:cxn modelId="{5CCDB7A6-5234-4616-BE33-A452726CE9F6}" type="presParOf" srcId="{83823677-2448-4714-A5EC-2C80F2E9DAA0}" destId="{FD6D0BBC-86C8-4582-AFA4-C7AF81555F2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724328-6B79-4EF5-9523-4A289EA6BB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t-EE"/>
        </a:p>
      </dgm:t>
    </dgm:pt>
    <dgm:pt modelId="{B4F919B5-34E9-481D-81BE-189B191D3475}">
      <dgm:prSet/>
      <dgm:spPr>
        <a:solidFill>
          <a:srgbClr val="7030A0"/>
        </a:solidFill>
      </dgm:spPr>
      <dgm:t>
        <a:bodyPr/>
        <a:lstStyle/>
        <a:p>
          <a:r>
            <a:rPr lang="et-EE" dirty="0">
              <a:latin typeface="Sitka Text" panose="02000505000000020004" pitchFamily="2" charset="0"/>
            </a:rPr>
            <a:t>Perekonnas</a:t>
          </a:r>
        </a:p>
      </dgm:t>
    </dgm:pt>
    <dgm:pt modelId="{73B0286B-0240-4949-A5C7-9A8C80DFD82D}" type="parTrans" cxnId="{81E96582-3DA3-498F-89B6-50E6A549B698}">
      <dgm:prSet/>
      <dgm:spPr/>
      <dgm:t>
        <a:bodyPr/>
        <a:lstStyle/>
        <a:p>
          <a:endParaRPr lang="et-EE"/>
        </a:p>
      </dgm:t>
    </dgm:pt>
    <dgm:pt modelId="{3EB547E0-9937-46EE-ABF2-5CE4237CCBE3}" type="sibTrans" cxnId="{81E96582-3DA3-498F-89B6-50E6A549B698}">
      <dgm:prSet/>
      <dgm:spPr/>
      <dgm:t>
        <a:bodyPr/>
        <a:lstStyle/>
        <a:p>
          <a:endParaRPr lang="et-EE"/>
        </a:p>
      </dgm:t>
    </dgm:pt>
    <dgm:pt modelId="{0FC0F48E-6FE5-4736-A803-467CDC316927}">
      <dgm:prSet/>
      <dgm:spPr>
        <a:solidFill>
          <a:srgbClr val="7030A0"/>
        </a:solidFill>
      </dgm:spPr>
      <dgm:t>
        <a:bodyPr/>
        <a:lstStyle/>
        <a:p>
          <a:r>
            <a:rPr lang="et-EE" dirty="0">
              <a:latin typeface="Sitka Text" panose="02000505000000020004" pitchFamily="2" charset="0"/>
            </a:rPr>
            <a:t>Lasteaias ja koolis</a:t>
          </a:r>
        </a:p>
      </dgm:t>
    </dgm:pt>
    <dgm:pt modelId="{1A4790F4-718F-4EC8-AFCB-02FC6E557071}" type="parTrans" cxnId="{A3693293-DBE6-4963-AB65-5991A7315933}">
      <dgm:prSet/>
      <dgm:spPr/>
      <dgm:t>
        <a:bodyPr/>
        <a:lstStyle/>
        <a:p>
          <a:endParaRPr lang="et-EE"/>
        </a:p>
      </dgm:t>
    </dgm:pt>
    <dgm:pt modelId="{10BECBDA-504B-4BFA-B0CC-E0C6754B1EB4}" type="sibTrans" cxnId="{A3693293-DBE6-4963-AB65-5991A7315933}">
      <dgm:prSet/>
      <dgm:spPr/>
      <dgm:t>
        <a:bodyPr/>
        <a:lstStyle/>
        <a:p>
          <a:endParaRPr lang="et-EE"/>
        </a:p>
      </dgm:t>
    </dgm:pt>
    <dgm:pt modelId="{8EA07956-8A9A-4002-B955-6B5198FDDFB9}">
      <dgm:prSet/>
      <dgm:spPr>
        <a:solidFill>
          <a:srgbClr val="7030A0"/>
        </a:solidFill>
      </dgm:spPr>
      <dgm:t>
        <a:bodyPr/>
        <a:lstStyle/>
        <a:p>
          <a:r>
            <a:rPr lang="et-EE" dirty="0">
              <a:latin typeface="Sitka Text" panose="02000505000000020004" pitchFamily="2" charset="0"/>
            </a:rPr>
            <a:t>Meedias</a:t>
          </a:r>
        </a:p>
      </dgm:t>
    </dgm:pt>
    <dgm:pt modelId="{6FDD657E-4BE9-40DE-8BA1-27574CF24F05}" type="parTrans" cxnId="{F007C688-BE20-4CF7-A961-4559B6EABA6B}">
      <dgm:prSet/>
      <dgm:spPr/>
      <dgm:t>
        <a:bodyPr/>
        <a:lstStyle/>
        <a:p>
          <a:endParaRPr lang="et-EE"/>
        </a:p>
      </dgm:t>
    </dgm:pt>
    <dgm:pt modelId="{58165814-CC19-45C4-BB1B-B4F716186CE6}" type="sibTrans" cxnId="{F007C688-BE20-4CF7-A961-4559B6EABA6B}">
      <dgm:prSet/>
      <dgm:spPr/>
      <dgm:t>
        <a:bodyPr/>
        <a:lstStyle/>
        <a:p>
          <a:endParaRPr lang="et-EE"/>
        </a:p>
      </dgm:t>
    </dgm:pt>
    <dgm:pt modelId="{96C739DF-3276-48B4-8D31-D1B2D1B8ED7B}">
      <dgm:prSet/>
      <dgm:spPr>
        <a:solidFill>
          <a:srgbClr val="7030A0"/>
        </a:solidFill>
      </dgm:spPr>
      <dgm:t>
        <a:bodyPr/>
        <a:lstStyle/>
        <a:p>
          <a:r>
            <a:rPr lang="et-EE" dirty="0">
              <a:latin typeface="Sitka Text" panose="02000505000000020004" pitchFamily="2" charset="0"/>
            </a:rPr>
            <a:t>Keelekasutuses</a:t>
          </a:r>
        </a:p>
      </dgm:t>
    </dgm:pt>
    <dgm:pt modelId="{C8C1FE32-E0FF-4DC4-8BD7-053CB5683A48}" type="parTrans" cxnId="{13F82ADA-795E-48A2-AE9E-C13B44ACE1BA}">
      <dgm:prSet/>
      <dgm:spPr/>
      <dgm:t>
        <a:bodyPr/>
        <a:lstStyle/>
        <a:p>
          <a:endParaRPr lang="et-EE"/>
        </a:p>
      </dgm:t>
    </dgm:pt>
    <dgm:pt modelId="{A802E09B-E280-46C2-A3B0-1FC6F996236A}" type="sibTrans" cxnId="{13F82ADA-795E-48A2-AE9E-C13B44ACE1BA}">
      <dgm:prSet/>
      <dgm:spPr/>
      <dgm:t>
        <a:bodyPr/>
        <a:lstStyle/>
        <a:p>
          <a:endParaRPr lang="et-EE"/>
        </a:p>
      </dgm:t>
    </dgm:pt>
    <dgm:pt modelId="{2657B21B-50FB-4366-BCD7-A9C50DDA4E06}" type="pres">
      <dgm:prSet presAssocID="{F3724328-6B79-4EF5-9523-4A289EA6BBE6}" presName="linear" presStyleCnt="0">
        <dgm:presLayoutVars>
          <dgm:animLvl val="lvl"/>
          <dgm:resizeHandles val="exact"/>
        </dgm:presLayoutVars>
      </dgm:prSet>
      <dgm:spPr/>
    </dgm:pt>
    <dgm:pt modelId="{EA867C1A-E26D-4543-B731-40D8294B7114}" type="pres">
      <dgm:prSet presAssocID="{B4F919B5-34E9-481D-81BE-189B191D3475}" presName="parentText" presStyleLbl="node1" presStyleIdx="0" presStyleCnt="4">
        <dgm:presLayoutVars>
          <dgm:chMax val="0"/>
          <dgm:bulletEnabled val="1"/>
        </dgm:presLayoutVars>
      </dgm:prSet>
      <dgm:spPr/>
    </dgm:pt>
    <dgm:pt modelId="{54775AAF-C60E-47B9-8217-7CF85AAD0A73}" type="pres">
      <dgm:prSet presAssocID="{3EB547E0-9937-46EE-ABF2-5CE4237CCBE3}" presName="spacer" presStyleCnt="0"/>
      <dgm:spPr/>
    </dgm:pt>
    <dgm:pt modelId="{E2E15542-53C9-4B9C-9FBC-CD405BBD0E08}" type="pres">
      <dgm:prSet presAssocID="{0FC0F48E-6FE5-4736-A803-467CDC316927}" presName="parentText" presStyleLbl="node1" presStyleIdx="1" presStyleCnt="4">
        <dgm:presLayoutVars>
          <dgm:chMax val="0"/>
          <dgm:bulletEnabled val="1"/>
        </dgm:presLayoutVars>
      </dgm:prSet>
      <dgm:spPr/>
    </dgm:pt>
    <dgm:pt modelId="{119F0C61-DC07-4FA0-B3F9-02474FE0A6CD}" type="pres">
      <dgm:prSet presAssocID="{10BECBDA-504B-4BFA-B0CC-E0C6754B1EB4}" presName="spacer" presStyleCnt="0"/>
      <dgm:spPr/>
    </dgm:pt>
    <dgm:pt modelId="{408E3740-3AC0-4305-83FE-6C27D83660F9}" type="pres">
      <dgm:prSet presAssocID="{8EA07956-8A9A-4002-B955-6B5198FDDFB9}" presName="parentText" presStyleLbl="node1" presStyleIdx="2" presStyleCnt="4">
        <dgm:presLayoutVars>
          <dgm:chMax val="0"/>
          <dgm:bulletEnabled val="1"/>
        </dgm:presLayoutVars>
      </dgm:prSet>
      <dgm:spPr/>
    </dgm:pt>
    <dgm:pt modelId="{BF962B92-9263-4447-BF60-3B96C4791D82}" type="pres">
      <dgm:prSet presAssocID="{58165814-CC19-45C4-BB1B-B4F716186CE6}" presName="spacer" presStyleCnt="0"/>
      <dgm:spPr/>
    </dgm:pt>
    <dgm:pt modelId="{B91762A3-47B6-4B75-A669-0A458E0492F0}" type="pres">
      <dgm:prSet presAssocID="{96C739DF-3276-48B4-8D31-D1B2D1B8ED7B}" presName="parentText" presStyleLbl="node1" presStyleIdx="3" presStyleCnt="4">
        <dgm:presLayoutVars>
          <dgm:chMax val="0"/>
          <dgm:bulletEnabled val="1"/>
        </dgm:presLayoutVars>
      </dgm:prSet>
      <dgm:spPr/>
    </dgm:pt>
  </dgm:ptLst>
  <dgm:cxnLst>
    <dgm:cxn modelId="{F6022017-3542-47B4-A539-0F860B7BBC50}" type="presOf" srcId="{96C739DF-3276-48B4-8D31-D1B2D1B8ED7B}" destId="{B91762A3-47B6-4B75-A669-0A458E0492F0}" srcOrd="0" destOrd="0" presId="urn:microsoft.com/office/officeart/2005/8/layout/vList2"/>
    <dgm:cxn modelId="{A42BDE40-FEDF-493D-90E8-27482EE97AD0}" type="presOf" srcId="{8EA07956-8A9A-4002-B955-6B5198FDDFB9}" destId="{408E3740-3AC0-4305-83FE-6C27D83660F9}" srcOrd="0" destOrd="0" presId="urn:microsoft.com/office/officeart/2005/8/layout/vList2"/>
    <dgm:cxn modelId="{C1393745-0C49-47A6-87D0-91B34BF0C87E}" type="presOf" srcId="{F3724328-6B79-4EF5-9523-4A289EA6BBE6}" destId="{2657B21B-50FB-4366-BCD7-A9C50DDA4E06}" srcOrd="0" destOrd="0" presId="urn:microsoft.com/office/officeart/2005/8/layout/vList2"/>
    <dgm:cxn modelId="{6C0BD56C-E521-4348-B077-07F7FD3431FC}" type="presOf" srcId="{B4F919B5-34E9-481D-81BE-189B191D3475}" destId="{EA867C1A-E26D-4543-B731-40D8294B7114}" srcOrd="0" destOrd="0" presId="urn:microsoft.com/office/officeart/2005/8/layout/vList2"/>
    <dgm:cxn modelId="{81E96582-3DA3-498F-89B6-50E6A549B698}" srcId="{F3724328-6B79-4EF5-9523-4A289EA6BBE6}" destId="{B4F919B5-34E9-481D-81BE-189B191D3475}" srcOrd="0" destOrd="0" parTransId="{73B0286B-0240-4949-A5C7-9A8C80DFD82D}" sibTransId="{3EB547E0-9937-46EE-ABF2-5CE4237CCBE3}"/>
    <dgm:cxn modelId="{F007C688-BE20-4CF7-A961-4559B6EABA6B}" srcId="{F3724328-6B79-4EF5-9523-4A289EA6BBE6}" destId="{8EA07956-8A9A-4002-B955-6B5198FDDFB9}" srcOrd="2" destOrd="0" parTransId="{6FDD657E-4BE9-40DE-8BA1-27574CF24F05}" sibTransId="{58165814-CC19-45C4-BB1B-B4F716186CE6}"/>
    <dgm:cxn modelId="{A3693293-DBE6-4963-AB65-5991A7315933}" srcId="{F3724328-6B79-4EF5-9523-4A289EA6BBE6}" destId="{0FC0F48E-6FE5-4736-A803-467CDC316927}" srcOrd="1" destOrd="0" parTransId="{1A4790F4-718F-4EC8-AFCB-02FC6E557071}" sibTransId="{10BECBDA-504B-4BFA-B0CC-E0C6754B1EB4}"/>
    <dgm:cxn modelId="{74300ABE-EBCC-47C9-8CF9-642F7DA14E8F}" type="presOf" srcId="{0FC0F48E-6FE5-4736-A803-467CDC316927}" destId="{E2E15542-53C9-4B9C-9FBC-CD405BBD0E08}" srcOrd="0" destOrd="0" presId="urn:microsoft.com/office/officeart/2005/8/layout/vList2"/>
    <dgm:cxn modelId="{13F82ADA-795E-48A2-AE9E-C13B44ACE1BA}" srcId="{F3724328-6B79-4EF5-9523-4A289EA6BBE6}" destId="{96C739DF-3276-48B4-8D31-D1B2D1B8ED7B}" srcOrd="3" destOrd="0" parTransId="{C8C1FE32-E0FF-4DC4-8BD7-053CB5683A48}" sibTransId="{A802E09B-E280-46C2-A3B0-1FC6F996236A}"/>
    <dgm:cxn modelId="{4B0C7F69-EB5F-46FC-8AB4-3AAED05D447F}" type="presParOf" srcId="{2657B21B-50FB-4366-BCD7-A9C50DDA4E06}" destId="{EA867C1A-E26D-4543-B731-40D8294B7114}" srcOrd="0" destOrd="0" presId="urn:microsoft.com/office/officeart/2005/8/layout/vList2"/>
    <dgm:cxn modelId="{5954E6E3-1F84-4D33-9656-91402EC94B4E}" type="presParOf" srcId="{2657B21B-50FB-4366-BCD7-A9C50DDA4E06}" destId="{54775AAF-C60E-47B9-8217-7CF85AAD0A73}" srcOrd="1" destOrd="0" presId="urn:microsoft.com/office/officeart/2005/8/layout/vList2"/>
    <dgm:cxn modelId="{472D0B11-503E-44CB-B8BE-8607579A23E3}" type="presParOf" srcId="{2657B21B-50FB-4366-BCD7-A9C50DDA4E06}" destId="{E2E15542-53C9-4B9C-9FBC-CD405BBD0E08}" srcOrd="2" destOrd="0" presId="urn:microsoft.com/office/officeart/2005/8/layout/vList2"/>
    <dgm:cxn modelId="{63E06CED-4534-4A67-BB92-AB7070ACAE73}" type="presParOf" srcId="{2657B21B-50FB-4366-BCD7-A9C50DDA4E06}" destId="{119F0C61-DC07-4FA0-B3F9-02474FE0A6CD}" srcOrd="3" destOrd="0" presId="urn:microsoft.com/office/officeart/2005/8/layout/vList2"/>
    <dgm:cxn modelId="{35EEE366-8952-43BF-8551-90C6886B45E7}" type="presParOf" srcId="{2657B21B-50FB-4366-BCD7-A9C50DDA4E06}" destId="{408E3740-3AC0-4305-83FE-6C27D83660F9}" srcOrd="4" destOrd="0" presId="urn:microsoft.com/office/officeart/2005/8/layout/vList2"/>
    <dgm:cxn modelId="{F3BB4705-364C-4613-8167-7D63A4FF2B71}" type="presParOf" srcId="{2657B21B-50FB-4366-BCD7-A9C50DDA4E06}" destId="{BF962B92-9263-4447-BF60-3B96C4791D82}" srcOrd="5" destOrd="0" presId="urn:microsoft.com/office/officeart/2005/8/layout/vList2"/>
    <dgm:cxn modelId="{937DFEB9-F92E-477D-A36B-F7E55F66E12C}" type="presParOf" srcId="{2657B21B-50FB-4366-BCD7-A9C50DDA4E06}" destId="{B91762A3-47B6-4B75-A669-0A458E0492F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9A470C-6783-457D-91C8-45BA568153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t-EE"/>
        </a:p>
      </dgm:t>
    </dgm:pt>
    <dgm:pt modelId="{B1369B9A-D505-45A6-9CA4-70ECB1B94E0B}">
      <dgm:prSet/>
      <dgm:spPr>
        <a:solidFill>
          <a:srgbClr val="7030A0"/>
        </a:solidFill>
      </dgm:spPr>
      <dgm:t>
        <a:bodyPr/>
        <a:lstStyle/>
        <a:p>
          <a:r>
            <a:rPr lang="et-EE"/>
            <a:t>Tööl</a:t>
          </a:r>
        </a:p>
      </dgm:t>
    </dgm:pt>
    <dgm:pt modelId="{C214FF7F-8824-48C9-BB8F-AE26ED04AC2E}" type="parTrans" cxnId="{426F3562-BA49-4C55-8840-8E63BD982E0D}">
      <dgm:prSet/>
      <dgm:spPr/>
      <dgm:t>
        <a:bodyPr/>
        <a:lstStyle/>
        <a:p>
          <a:endParaRPr lang="et-EE"/>
        </a:p>
      </dgm:t>
    </dgm:pt>
    <dgm:pt modelId="{30E20F8E-EC78-45F8-8C5C-BC0F6897E032}" type="sibTrans" cxnId="{426F3562-BA49-4C55-8840-8E63BD982E0D}">
      <dgm:prSet/>
      <dgm:spPr/>
      <dgm:t>
        <a:bodyPr/>
        <a:lstStyle/>
        <a:p>
          <a:endParaRPr lang="et-EE"/>
        </a:p>
      </dgm:t>
    </dgm:pt>
    <dgm:pt modelId="{DBE374FE-4287-4477-A700-906D9D4B1712}">
      <dgm:prSet/>
      <dgm:spPr>
        <a:solidFill>
          <a:srgbClr val="7030A0"/>
        </a:solidFill>
      </dgm:spPr>
      <dgm:t>
        <a:bodyPr/>
        <a:lstStyle/>
        <a:p>
          <a:r>
            <a:rPr lang="et-EE"/>
            <a:t>(Argi)elus</a:t>
          </a:r>
        </a:p>
      </dgm:t>
    </dgm:pt>
    <dgm:pt modelId="{3693B57F-15CB-4007-9272-39532F8172E3}" type="parTrans" cxnId="{BA18172E-05B4-45F3-8676-5FFA818934A5}">
      <dgm:prSet/>
      <dgm:spPr/>
      <dgm:t>
        <a:bodyPr/>
        <a:lstStyle/>
        <a:p>
          <a:endParaRPr lang="et-EE"/>
        </a:p>
      </dgm:t>
    </dgm:pt>
    <dgm:pt modelId="{758D4242-9C72-4F92-87E1-B57A08DC772F}" type="sibTrans" cxnId="{BA18172E-05B4-45F3-8676-5FFA818934A5}">
      <dgm:prSet/>
      <dgm:spPr/>
      <dgm:t>
        <a:bodyPr/>
        <a:lstStyle/>
        <a:p>
          <a:endParaRPr lang="et-EE"/>
        </a:p>
      </dgm:t>
    </dgm:pt>
    <dgm:pt modelId="{A87F2180-A556-41E6-B8F2-71D2489F4631}">
      <dgm:prSet/>
      <dgm:spPr>
        <a:solidFill>
          <a:srgbClr val="7030A0"/>
        </a:solidFill>
      </dgm:spPr>
      <dgm:t>
        <a:bodyPr/>
        <a:lstStyle/>
        <a:p>
          <a:r>
            <a:rPr lang="et-EE" dirty="0"/>
            <a:t>(Veebi)meedias</a:t>
          </a:r>
        </a:p>
      </dgm:t>
    </dgm:pt>
    <dgm:pt modelId="{A67BCBDB-4219-4B47-94E7-29968481F9AC}" type="parTrans" cxnId="{8CB378D4-FB24-4530-B3D7-A9D737FEA9E3}">
      <dgm:prSet/>
      <dgm:spPr/>
      <dgm:t>
        <a:bodyPr/>
        <a:lstStyle/>
        <a:p>
          <a:endParaRPr lang="et-EE"/>
        </a:p>
      </dgm:t>
    </dgm:pt>
    <dgm:pt modelId="{E04618ED-5103-49F8-9448-AC33F2DE9BE3}" type="sibTrans" cxnId="{8CB378D4-FB24-4530-B3D7-A9D737FEA9E3}">
      <dgm:prSet/>
      <dgm:spPr/>
      <dgm:t>
        <a:bodyPr/>
        <a:lstStyle/>
        <a:p>
          <a:endParaRPr lang="et-EE"/>
        </a:p>
      </dgm:t>
    </dgm:pt>
    <dgm:pt modelId="{CA620AEF-7764-4705-BB88-15AD78F7294A}">
      <dgm:prSet/>
      <dgm:spPr>
        <a:solidFill>
          <a:srgbClr val="7030A0"/>
        </a:solidFill>
      </dgm:spPr>
      <dgm:t>
        <a:bodyPr/>
        <a:lstStyle/>
        <a:p>
          <a:r>
            <a:rPr lang="et-EE"/>
            <a:t>Sotsiaalmeedias</a:t>
          </a:r>
        </a:p>
      </dgm:t>
    </dgm:pt>
    <dgm:pt modelId="{27FA116A-C10A-4CCD-8EB0-98C76CF2E004}" type="parTrans" cxnId="{5D301CDF-1465-4896-ADCE-5FB91D929379}">
      <dgm:prSet/>
      <dgm:spPr/>
      <dgm:t>
        <a:bodyPr/>
        <a:lstStyle/>
        <a:p>
          <a:endParaRPr lang="et-EE"/>
        </a:p>
      </dgm:t>
    </dgm:pt>
    <dgm:pt modelId="{20D0B93F-9A54-43B9-98BD-902E25BFE73E}" type="sibTrans" cxnId="{5D301CDF-1465-4896-ADCE-5FB91D929379}">
      <dgm:prSet/>
      <dgm:spPr/>
      <dgm:t>
        <a:bodyPr/>
        <a:lstStyle/>
        <a:p>
          <a:endParaRPr lang="et-EE"/>
        </a:p>
      </dgm:t>
    </dgm:pt>
    <dgm:pt modelId="{DAAA4B0C-BB86-42AA-A07A-F72756FD3E78}">
      <dgm:prSet/>
      <dgm:spPr>
        <a:solidFill>
          <a:srgbClr val="7030A0"/>
        </a:solidFill>
      </dgm:spPr>
      <dgm:t>
        <a:bodyPr/>
        <a:lstStyle/>
        <a:p>
          <a:r>
            <a:rPr lang="et-EE"/>
            <a:t>Suhetes</a:t>
          </a:r>
        </a:p>
      </dgm:t>
    </dgm:pt>
    <dgm:pt modelId="{144095A3-3755-4339-9368-75F3AF8389D7}" type="parTrans" cxnId="{62EEC94C-1F0C-4FB6-821E-5E243DACA66A}">
      <dgm:prSet/>
      <dgm:spPr/>
      <dgm:t>
        <a:bodyPr/>
        <a:lstStyle/>
        <a:p>
          <a:endParaRPr lang="et-EE"/>
        </a:p>
      </dgm:t>
    </dgm:pt>
    <dgm:pt modelId="{5150696D-ABC3-4BA2-9F0F-058C26B30C55}" type="sibTrans" cxnId="{62EEC94C-1F0C-4FB6-821E-5E243DACA66A}">
      <dgm:prSet/>
      <dgm:spPr/>
      <dgm:t>
        <a:bodyPr/>
        <a:lstStyle/>
        <a:p>
          <a:endParaRPr lang="et-EE"/>
        </a:p>
      </dgm:t>
    </dgm:pt>
    <dgm:pt modelId="{E64BF3D4-C19B-48A6-A2EC-E6267EF2CDE4}" type="pres">
      <dgm:prSet presAssocID="{029A470C-6783-457D-91C8-45BA568153C3}" presName="linear" presStyleCnt="0">
        <dgm:presLayoutVars>
          <dgm:animLvl val="lvl"/>
          <dgm:resizeHandles val="exact"/>
        </dgm:presLayoutVars>
      </dgm:prSet>
      <dgm:spPr/>
    </dgm:pt>
    <dgm:pt modelId="{7801E60B-BC51-4544-9AA8-E5EC1DD2838D}" type="pres">
      <dgm:prSet presAssocID="{B1369B9A-D505-45A6-9CA4-70ECB1B94E0B}" presName="parentText" presStyleLbl="node1" presStyleIdx="0" presStyleCnt="5">
        <dgm:presLayoutVars>
          <dgm:chMax val="0"/>
          <dgm:bulletEnabled val="1"/>
        </dgm:presLayoutVars>
      </dgm:prSet>
      <dgm:spPr/>
    </dgm:pt>
    <dgm:pt modelId="{8781889F-3658-498E-B120-CF1A428039DB}" type="pres">
      <dgm:prSet presAssocID="{30E20F8E-EC78-45F8-8C5C-BC0F6897E032}" presName="spacer" presStyleCnt="0"/>
      <dgm:spPr/>
    </dgm:pt>
    <dgm:pt modelId="{B3475D2D-E959-449A-8C8F-F1FF86F59FF3}" type="pres">
      <dgm:prSet presAssocID="{DBE374FE-4287-4477-A700-906D9D4B1712}" presName="parentText" presStyleLbl="node1" presStyleIdx="1" presStyleCnt="5">
        <dgm:presLayoutVars>
          <dgm:chMax val="0"/>
          <dgm:bulletEnabled val="1"/>
        </dgm:presLayoutVars>
      </dgm:prSet>
      <dgm:spPr/>
    </dgm:pt>
    <dgm:pt modelId="{6120FB37-3800-42A3-A332-1B15893DB4B0}" type="pres">
      <dgm:prSet presAssocID="{758D4242-9C72-4F92-87E1-B57A08DC772F}" presName="spacer" presStyleCnt="0"/>
      <dgm:spPr/>
    </dgm:pt>
    <dgm:pt modelId="{0A73BECF-875B-4B96-B315-45D112CE2D35}" type="pres">
      <dgm:prSet presAssocID="{A87F2180-A556-41E6-B8F2-71D2489F4631}" presName="parentText" presStyleLbl="node1" presStyleIdx="2" presStyleCnt="5">
        <dgm:presLayoutVars>
          <dgm:chMax val="0"/>
          <dgm:bulletEnabled val="1"/>
        </dgm:presLayoutVars>
      </dgm:prSet>
      <dgm:spPr/>
    </dgm:pt>
    <dgm:pt modelId="{A9599D25-689A-4AAC-9326-AAD87C85720C}" type="pres">
      <dgm:prSet presAssocID="{E04618ED-5103-49F8-9448-AC33F2DE9BE3}" presName="spacer" presStyleCnt="0"/>
      <dgm:spPr/>
    </dgm:pt>
    <dgm:pt modelId="{39F9CC5D-28FB-4520-A706-234F9326B403}" type="pres">
      <dgm:prSet presAssocID="{CA620AEF-7764-4705-BB88-15AD78F7294A}" presName="parentText" presStyleLbl="node1" presStyleIdx="3" presStyleCnt="5">
        <dgm:presLayoutVars>
          <dgm:chMax val="0"/>
          <dgm:bulletEnabled val="1"/>
        </dgm:presLayoutVars>
      </dgm:prSet>
      <dgm:spPr/>
    </dgm:pt>
    <dgm:pt modelId="{3474928B-F77B-4764-9E51-58CBEF1B532E}" type="pres">
      <dgm:prSet presAssocID="{20D0B93F-9A54-43B9-98BD-902E25BFE73E}" presName="spacer" presStyleCnt="0"/>
      <dgm:spPr/>
    </dgm:pt>
    <dgm:pt modelId="{9B23F497-A9DD-4077-9338-62158BFBAB12}" type="pres">
      <dgm:prSet presAssocID="{DAAA4B0C-BB86-42AA-A07A-F72756FD3E78}" presName="parentText" presStyleLbl="node1" presStyleIdx="4" presStyleCnt="5">
        <dgm:presLayoutVars>
          <dgm:chMax val="0"/>
          <dgm:bulletEnabled val="1"/>
        </dgm:presLayoutVars>
      </dgm:prSet>
      <dgm:spPr/>
    </dgm:pt>
  </dgm:ptLst>
  <dgm:cxnLst>
    <dgm:cxn modelId="{BA18172E-05B4-45F3-8676-5FFA818934A5}" srcId="{029A470C-6783-457D-91C8-45BA568153C3}" destId="{DBE374FE-4287-4477-A700-906D9D4B1712}" srcOrd="1" destOrd="0" parTransId="{3693B57F-15CB-4007-9272-39532F8172E3}" sibTransId="{758D4242-9C72-4F92-87E1-B57A08DC772F}"/>
    <dgm:cxn modelId="{BEAC4A2F-D9C3-42A8-9E69-A158D7F310BA}" type="presOf" srcId="{A87F2180-A556-41E6-B8F2-71D2489F4631}" destId="{0A73BECF-875B-4B96-B315-45D112CE2D35}" srcOrd="0" destOrd="0" presId="urn:microsoft.com/office/officeart/2005/8/layout/vList2"/>
    <dgm:cxn modelId="{F348C341-2E41-44BD-9E7E-160CC9A2C500}" type="presOf" srcId="{B1369B9A-D505-45A6-9CA4-70ECB1B94E0B}" destId="{7801E60B-BC51-4544-9AA8-E5EC1DD2838D}" srcOrd="0" destOrd="0" presId="urn:microsoft.com/office/officeart/2005/8/layout/vList2"/>
    <dgm:cxn modelId="{426F3562-BA49-4C55-8840-8E63BD982E0D}" srcId="{029A470C-6783-457D-91C8-45BA568153C3}" destId="{B1369B9A-D505-45A6-9CA4-70ECB1B94E0B}" srcOrd="0" destOrd="0" parTransId="{C214FF7F-8824-48C9-BB8F-AE26ED04AC2E}" sibTransId="{30E20F8E-EC78-45F8-8C5C-BC0F6897E032}"/>
    <dgm:cxn modelId="{62EEC94C-1F0C-4FB6-821E-5E243DACA66A}" srcId="{029A470C-6783-457D-91C8-45BA568153C3}" destId="{DAAA4B0C-BB86-42AA-A07A-F72756FD3E78}" srcOrd="4" destOrd="0" parTransId="{144095A3-3755-4339-9368-75F3AF8389D7}" sibTransId="{5150696D-ABC3-4BA2-9F0F-058C26B30C55}"/>
    <dgm:cxn modelId="{BBD9E674-29E0-4E0B-ADB7-8EED3697FC58}" type="presOf" srcId="{DBE374FE-4287-4477-A700-906D9D4B1712}" destId="{B3475D2D-E959-449A-8C8F-F1FF86F59FF3}" srcOrd="0" destOrd="0" presId="urn:microsoft.com/office/officeart/2005/8/layout/vList2"/>
    <dgm:cxn modelId="{3F097E7B-EF83-4A31-98E4-193E048CF642}" type="presOf" srcId="{DAAA4B0C-BB86-42AA-A07A-F72756FD3E78}" destId="{9B23F497-A9DD-4077-9338-62158BFBAB12}" srcOrd="0" destOrd="0" presId="urn:microsoft.com/office/officeart/2005/8/layout/vList2"/>
    <dgm:cxn modelId="{AD047792-9702-44E1-8916-5ED4AA3E163B}" type="presOf" srcId="{CA620AEF-7764-4705-BB88-15AD78F7294A}" destId="{39F9CC5D-28FB-4520-A706-234F9326B403}" srcOrd="0" destOrd="0" presId="urn:microsoft.com/office/officeart/2005/8/layout/vList2"/>
    <dgm:cxn modelId="{3BDD35A7-2719-481F-92B5-F5B80E77AFA8}" type="presOf" srcId="{029A470C-6783-457D-91C8-45BA568153C3}" destId="{E64BF3D4-C19B-48A6-A2EC-E6267EF2CDE4}" srcOrd="0" destOrd="0" presId="urn:microsoft.com/office/officeart/2005/8/layout/vList2"/>
    <dgm:cxn modelId="{8CB378D4-FB24-4530-B3D7-A9D737FEA9E3}" srcId="{029A470C-6783-457D-91C8-45BA568153C3}" destId="{A87F2180-A556-41E6-B8F2-71D2489F4631}" srcOrd="2" destOrd="0" parTransId="{A67BCBDB-4219-4B47-94E7-29968481F9AC}" sibTransId="{E04618ED-5103-49F8-9448-AC33F2DE9BE3}"/>
    <dgm:cxn modelId="{5D301CDF-1465-4896-ADCE-5FB91D929379}" srcId="{029A470C-6783-457D-91C8-45BA568153C3}" destId="{CA620AEF-7764-4705-BB88-15AD78F7294A}" srcOrd="3" destOrd="0" parTransId="{27FA116A-C10A-4CCD-8EB0-98C76CF2E004}" sibTransId="{20D0B93F-9A54-43B9-98BD-902E25BFE73E}"/>
    <dgm:cxn modelId="{43F8DB30-B2B2-4713-BA95-1EFC2B6ABFE4}" type="presParOf" srcId="{E64BF3D4-C19B-48A6-A2EC-E6267EF2CDE4}" destId="{7801E60B-BC51-4544-9AA8-E5EC1DD2838D}" srcOrd="0" destOrd="0" presId="urn:microsoft.com/office/officeart/2005/8/layout/vList2"/>
    <dgm:cxn modelId="{351896E0-F0A6-44A3-86AE-422B7D456ED8}" type="presParOf" srcId="{E64BF3D4-C19B-48A6-A2EC-E6267EF2CDE4}" destId="{8781889F-3658-498E-B120-CF1A428039DB}" srcOrd="1" destOrd="0" presId="urn:microsoft.com/office/officeart/2005/8/layout/vList2"/>
    <dgm:cxn modelId="{A0134972-DDF8-484E-A3BD-1754D1D95FFB}" type="presParOf" srcId="{E64BF3D4-C19B-48A6-A2EC-E6267EF2CDE4}" destId="{B3475D2D-E959-449A-8C8F-F1FF86F59FF3}" srcOrd="2" destOrd="0" presId="urn:microsoft.com/office/officeart/2005/8/layout/vList2"/>
    <dgm:cxn modelId="{B136F766-125F-4643-835B-BD481AB89178}" type="presParOf" srcId="{E64BF3D4-C19B-48A6-A2EC-E6267EF2CDE4}" destId="{6120FB37-3800-42A3-A332-1B15893DB4B0}" srcOrd="3" destOrd="0" presId="urn:microsoft.com/office/officeart/2005/8/layout/vList2"/>
    <dgm:cxn modelId="{672E5E52-314C-454F-8A3B-53756D0764A8}" type="presParOf" srcId="{E64BF3D4-C19B-48A6-A2EC-E6267EF2CDE4}" destId="{0A73BECF-875B-4B96-B315-45D112CE2D35}" srcOrd="4" destOrd="0" presId="urn:microsoft.com/office/officeart/2005/8/layout/vList2"/>
    <dgm:cxn modelId="{39941D20-EE5C-440A-B45A-521A6B0DAE75}" type="presParOf" srcId="{E64BF3D4-C19B-48A6-A2EC-E6267EF2CDE4}" destId="{A9599D25-689A-4AAC-9326-AAD87C85720C}" srcOrd="5" destOrd="0" presId="urn:microsoft.com/office/officeart/2005/8/layout/vList2"/>
    <dgm:cxn modelId="{CD0C4E15-D1D7-4535-8CAA-159AADE69D5D}" type="presParOf" srcId="{E64BF3D4-C19B-48A6-A2EC-E6267EF2CDE4}" destId="{39F9CC5D-28FB-4520-A706-234F9326B403}" srcOrd="6" destOrd="0" presId="urn:microsoft.com/office/officeart/2005/8/layout/vList2"/>
    <dgm:cxn modelId="{1972E5D0-FD5C-4734-A30F-B03FF4243822}" type="presParOf" srcId="{E64BF3D4-C19B-48A6-A2EC-E6267EF2CDE4}" destId="{3474928B-F77B-4764-9E51-58CBEF1B532E}" srcOrd="7" destOrd="0" presId="urn:microsoft.com/office/officeart/2005/8/layout/vList2"/>
    <dgm:cxn modelId="{F2F13BE6-434F-417B-BFD4-AB4D81D4B3BE}" type="presParOf" srcId="{E64BF3D4-C19B-48A6-A2EC-E6267EF2CDE4}" destId="{9B23F497-A9DD-4077-9338-62158BFBAB1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E6DC8-A514-45E6-B7EB-1E2E9C5D13AA}">
      <dsp:nvSpPr>
        <dsp:cNvPr id="0" name=""/>
        <dsp:cNvSpPr/>
      </dsp:nvSpPr>
      <dsp:spPr>
        <a:xfrm>
          <a:off x="0" y="274507"/>
          <a:ext cx="8940800" cy="121680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t-EE" sz="4400" kern="1200" dirty="0">
              <a:latin typeface="Sitka Text" panose="02000505000000020004" pitchFamily="2" charset="0"/>
            </a:rPr>
            <a:t>Muudame koos</a:t>
          </a:r>
        </a:p>
      </dsp:txBody>
      <dsp:txXfrm>
        <a:off x="59399" y="333906"/>
        <a:ext cx="8822002" cy="1098002"/>
      </dsp:txXfrm>
    </dsp:sp>
    <dsp:sp modelId="{5A097708-C938-4AD0-B4A8-6BB0D3E50E20}">
      <dsp:nvSpPr>
        <dsp:cNvPr id="0" name=""/>
        <dsp:cNvSpPr/>
      </dsp:nvSpPr>
      <dsp:spPr>
        <a:xfrm>
          <a:off x="0" y="1645850"/>
          <a:ext cx="8940800" cy="121680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t-EE" sz="4400" kern="1200" dirty="0">
              <a:hlinkClick xmlns:r="http://schemas.openxmlformats.org/officeDocument/2006/relationships" r:id="rId1"/>
            </a:rPr>
            <a:t>https://youtu.be/T31jLpHe1oY</a:t>
          </a:r>
          <a:endParaRPr lang="et-EE" sz="4400" kern="1200" dirty="0"/>
        </a:p>
      </dsp:txBody>
      <dsp:txXfrm>
        <a:off x="59399" y="1705249"/>
        <a:ext cx="8822002" cy="1098002"/>
      </dsp:txXfrm>
    </dsp:sp>
    <dsp:sp modelId="{FD6D0BBC-86C8-4582-AFA4-C7AF81555F26}">
      <dsp:nvSpPr>
        <dsp:cNvPr id="0" name=""/>
        <dsp:cNvSpPr/>
      </dsp:nvSpPr>
      <dsp:spPr>
        <a:xfrm>
          <a:off x="0" y="3049850"/>
          <a:ext cx="8940800" cy="121680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t-EE" sz="4400" kern="1200" dirty="0">
              <a:hlinkClick xmlns:r="http://schemas.openxmlformats.org/officeDocument/2006/relationships" r:id="rId2"/>
            </a:rPr>
            <a:t>https://youtu.be/RTJ0x2uMG2Q</a:t>
          </a:r>
          <a:endParaRPr lang="et-EE" sz="4400" kern="1200" dirty="0"/>
        </a:p>
      </dsp:txBody>
      <dsp:txXfrm>
        <a:off x="59399" y="3109249"/>
        <a:ext cx="882200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67C1A-E26D-4543-B731-40D8294B7114}">
      <dsp:nvSpPr>
        <dsp:cNvPr id="0" name=""/>
        <dsp:cNvSpPr/>
      </dsp:nvSpPr>
      <dsp:spPr>
        <a:xfrm>
          <a:off x="0" y="8929"/>
          <a:ext cx="6096000" cy="103194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t-EE" sz="4200" kern="1200" dirty="0">
              <a:latin typeface="Sitka Text" panose="02000505000000020004" pitchFamily="2" charset="0"/>
            </a:rPr>
            <a:t>Perekonnas</a:t>
          </a:r>
        </a:p>
      </dsp:txBody>
      <dsp:txXfrm>
        <a:off x="50375" y="59304"/>
        <a:ext cx="5995250" cy="931190"/>
      </dsp:txXfrm>
    </dsp:sp>
    <dsp:sp modelId="{E2E15542-53C9-4B9C-9FBC-CD405BBD0E08}">
      <dsp:nvSpPr>
        <dsp:cNvPr id="0" name=""/>
        <dsp:cNvSpPr/>
      </dsp:nvSpPr>
      <dsp:spPr>
        <a:xfrm>
          <a:off x="0" y="1161829"/>
          <a:ext cx="6096000" cy="103194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t-EE" sz="4200" kern="1200" dirty="0">
              <a:latin typeface="Sitka Text" panose="02000505000000020004" pitchFamily="2" charset="0"/>
            </a:rPr>
            <a:t>Lasteaias ja koolis</a:t>
          </a:r>
        </a:p>
      </dsp:txBody>
      <dsp:txXfrm>
        <a:off x="50375" y="1212204"/>
        <a:ext cx="5995250" cy="931190"/>
      </dsp:txXfrm>
    </dsp:sp>
    <dsp:sp modelId="{408E3740-3AC0-4305-83FE-6C27D83660F9}">
      <dsp:nvSpPr>
        <dsp:cNvPr id="0" name=""/>
        <dsp:cNvSpPr/>
      </dsp:nvSpPr>
      <dsp:spPr>
        <a:xfrm>
          <a:off x="0" y="2314729"/>
          <a:ext cx="6096000" cy="103194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t-EE" sz="4200" kern="1200" dirty="0">
              <a:latin typeface="Sitka Text" panose="02000505000000020004" pitchFamily="2" charset="0"/>
            </a:rPr>
            <a:t>Meedias</a:t>
          </a:r>
        </a:p>
      </dsp:txBody>
      <dsp:txXfrm>
        <a:off x="50375" y="2365104"/>
        <a:ext cx="5995250" cy="931190"/>
      </dsp:txXfrm>
    </dsp:sp>
    <dsp:sp modelId="{B91762A3-47B6-4B75-A669-0A458E0492F0}">
      <dsp:nvSpPr>
        <dsp:cNvPr id="0" name=""/>
        <dsp:cNvSpPr/>
      </dsp:nvSpPr>
      <dsp:spPr>
        <a:xfrm>
          <a:off x="0" y="3467630"/>
          <a:ext cx="6096000" cy="103194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t-EE" sz="4200" kern="1200" dirty="0">
              <a:latin typeface="Sitka Text" panose="02000505000000020004" pitchFamily="2" charset="0"/>
            </a:rPr>
            <a:t>Keelekasutuses</a:t>
          </a:r>
        </a:p>
      </dsp:txBody>
      <dsp:txXfrm>
        <a:off x="50375" y="3518005"/>
        <a:ext cx="5995250" cy="9311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1E60B-BC51-4544-9AA8-E5EC1DD2838D}">
      <dsp:nvSpPr>
        <dsp:cNvPr id="0" name=""/>
        <dsp:cNvSpPr/>
      </dsp:nvSpPr>
      <dsp:spPr>
        <a:xfrm>
          <a:off x="0" y="19684"/>
          <a:ext cx="8010072" cy="81549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t-EE" sz="3400" kern="1200"/>
            <a:t>Tööl</a:t>
          </a:r>
        </a:p>
      </dsp:txBody>
      <dsp:txXfrm>
        <a:off x="39809" y="59493"/>
        <a:ext cx="7930454" cy="735872"/>
      </dsp:txXfrm>
    </dsp:sp>
    <dsp:sp modelId="{B3475D2D-E959-449A-8C8F-F1FF86F59FF3}">
      <dsp:nvSpPr>
        <dsp:cNvPr id="0" name=""/>
        <dsp:cNvSpPr/>
      </dsp:nvSpPr>
      <dsp:spPr>
        <a:xfrm>
          <a:off x="0" y="933095"/>
          <a:ext cx="8010072" cy="81549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t-EE" sz="3400" kern="1200"/>
            <a:t>(Argi)elus</a:t>
          </a:r>
        </a:p>
      </dsp:txBody>
      <dsp:txXfrm>
        <a:off x="39809" y="972904"/>
        <a:ext cx="7930454" cy="735872"/>
      </dsp:txXfrm>
    </dsp:sp>
    <dsp:sp modelId="{0A73BECF-875B-4B96-B315-45D112CE2D35}">
      <dsp:nvSpPr>
        <dsp:cNvPr id="0" name=""/>
        <dsp:cNvSpPr/>
      </dsp:nvSpPr>
      <dsp:spPr>
        <a:xfrm>
          <a:off x="0" y="1846505"/>
          <a:ext cx="8010072" cy="81549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t-EE" sz="3400" kern="1200" dirty="0"/>
            <a:t>(Veebi)meedias</a:t>
          </a:r>
        </a:p>
      </dsp:txBody>
      <dsp:txXfrm>
        <a:off x="39809" y="1886314"/>
        <a:ext cx="7930454" cy="735872"/>
      </dsp:txXfrm>
    </dsp:sp>
    <dsp:sp modelId="{39F9CC5D-28FB-4520-A706-234F9326B403}">
      <dsp:nvSpPr>
        <dsp:cNvPr id="0" name=""/>
        <dsp:cNvSpPr/>
      </dsp:nvSpPr>
      <dsp:spPr>
        <a:xfrm>
          <a:off x="0" y="2759915"/>
          <a:ext cx="8010072" cy="81549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t-EE" sz="3400" kern="1200"/>
            <a:t>Sotsiaalmeedias</a:t>
          </a:r>
        </a:p>
      </dsp:txBody>
      <dsp:txXfrm>
        <a:off x="39809" y="2799724"/>
        <a:ext cx="7930454" cy="735872"/>
      </dsp:txXfrm>
    </dsp:sp>
    <dsp:sp modelId="{9B23F497-A9DD-4077-9338-62158BFBAB12}">
      <dsp:nvSpPr>
        <dsp:cNvPr id="0" name=""/>
        <dsp:cNvSpPr/>
      </dsp:nvSpPr>
      <dsp:spPr>
        <a:xfrm>
          <a:off x="0" y="3673325"/>
          <a:ext cx="8010072" cy="81549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t-EE" sz="3400" kern="1200"/>
            <a:t>Suhetes</a:t>
          </a:r>
        </a:p>
      </dsp:txBody>
      <dsp:txXfrm>
        <a:off x="39809" y="3713134"/>
        <a:ext cx="7930454" cy="7358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FE24B-FDE8-4EEE-8317-35B658CE11BE}" type="datetimeFigureOut">
              <a:rPr lang="en-US" smtClean="0"/>
              <a:t>5/11/2022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E7117-10F4-43BB-B580-6200B18708C3}" type="slidenum">
              <a:rPr lang="en-US" smtClean="0"/>
              <a:t>‹#›</a:t>
            </a:fld>
            <a:endParaRPr lang="en-US"/>
          </a:p>
        </p:txBody>
      </p:sp>
    </p:spTree>
    <p:extLst>
      <p:ext uri="{BB962C8B-B14F-4D97-AF65-F5344CB8AC3E}">
        <p14:creationId xmlns:p14="http://schemas.microsoft.com/office/powerpoint/2010/main" val="60811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simene slaid">
    <p:bg>
      <p:bgPr>
        <a:solidFill>
          <a:srgbClr val="74277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1664" y="2410547"/>
            <a:ext cx="10512136" cy="2212253"/>
          </a:xfrm>
        </p:spPr>
        <p:txBody>
          <a:bodyPr anchor="b"/>
          <a:lstStyle>
            <a:lvl1pPr algn="r">
              <a:defRPr sz="6000" b="1">
                <a:solidFill>
                  <a:schemeClr val="bg1"/>
                </a:solidFill>
                <a:latin typeface="Sitka Text" panose="02000505000000020004" pitchFamily="2" charset="0"/>
              </a:defRPr>
            </a:lvl1pPr>
          </a:lstStyle>
          <a:p>
            <a:r>
              <a:rPr lang="en-US" dirty="0"/>
              <a:t>Click to edit Master title style</a:t>
            </a:r>
          </a:p>
        </p:txBody>
      </p:sp>
      <p:sp>
        <p:nvSpPr>
          <p:cNvPr id="3" name="Subtitle 2"/>
          <p:cNvSpPr>
            <a:spLocks noGrp="1"/>
          </p:cNvSpPr>
          <p:nvPr>
            <p:ph type="subTitle" idx="1"/>
          </p:nvPr>
        </p:nvSpPr>
        <p:spPr>
          <a:xfrm>
            <a:off x="3865418" y="4936691"/>
            <a:ext cx="7488382" cy="829108"/>
          </a:xfrm>
        </p:spPr>
        <p:txBody>
          <a:bodyPr/>
          <a:lstStyle>
            <a:lvl1pPr marL="0" indent="0" algn="r">
              <a:buNone/>
              <a:defRPr sz="2400">
                <a:solidFill>
                  <a:schemeClr val="bg1"/>
                </a:solidFill>
                <a:latin typeface="Sitka Text" panose="02000505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9256"/>
            <a:ext cx="6949940" cy="1840344"/>
          </a:xfrm>
          <a:prstGeom prst="rect">
            <a:avLst/>
          </a:prstGeom>
        </p:spPr>
      </p:pic>
    </p:spTree>
    <p:extLst>
      <p:ext uri="{BB962C8B-B14F-4D97-AF65-F5344CB8AC3E}">
        <p14:creationId xmlns:p14="http://schemas.microsoft.com/office/powerpoint/2010/main" val="3668701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B4754C-CDA3-49E0-A8AF-8D1FAAA52A97}" type="datetime1">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0DA87-4470-4FBF-A887-519CB4471C37}" type="slidenum">
              <a:rPr lang="en-US" smtClean="0"/>
              <a:t>‹#›</a:t>
            </a:fld>
            <a:endParaRPr lang="en-US"/>
          </a:p>
        </p:txBody>
      </p:sp>
    </p:spTree>
    <p:extLst>
      <p:ext uri="{BB962C8B-B14F-4D97-AF65-F5344CB8AC3E}">
        <p14:creationId xmlns:p14="http://schemas.microsoft.com/office/powerpoint/2010/main" val="3929832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F0CF41-513B-42F0-B2FB-2EFE353C48B6}" type="datetime1">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0DA87-4470-4FBF-A887-519CB4471C37}" type="slidenum">
              <a:rPr lang="en-US" smtClean="0"/>
              <a:t>‹#›</a:t>
            </a:fld>
            <a:endParaRPr lang="en-US"/>
          </a:p>
        </p:txBody>
      </p:sp>
    </p:spTree>
    <p:extLst>
      <p:ext uri="{BB962C8B-B14F-4D97-AF65-F5344CB8AC3E}">
        <p14:creationId xmlns:p14="http://schemas.microsoft.com/office/powerpoint/2010/main" val="91534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isu slaid">
    <p:spTree>
      <p:nvGrpSpPr>
        <p:cNvPr id="1" name=""/>
        <p:cNvGrpSpPr/>
        <p:nvPr/>
      </p:nvGrpSpPr>
      <p:grpSpPr>
        <a:xfrm>
          <a:off x="0" y="0"/>
          <a:ext cx="0" cy="0"/>
          <a:chOff x="0" y="0"/>
          <a:chExt cx="0" cy="0"/>
        </a:xfrm>
      </p:grpSpPr>
      <p:sp>
        <p:nvSpPr>
          <p:cNvPr id="2" name="Title 1"/>
          <p:cNvSpPr>
            <a:spLocks noGrp="1"/>
          </p:cNvSpPr>
          <p:nvPr>
            <p:ph type="title"/>
          </p:nvPr>
        </p:nvSpPr>
        <p:spPr>
          <a:xfrm>
            <a:off x="393701" y="212726"/>
            <a:ext cx="7492999" cy="1400174"/>
          </a:xfrm>
        </p:spPr>
        <p:txBody>
          <a:bodyPr/>
          <a:lstStyle>
            <a:lvl1pPr>
              <a:defRPr b="1">
                <a:solidFill>
                  <a:srgbClr val="742778"/>
                </a:solidFill>
                <a:latin typeface="Sitka Display" panose="02000505000000020004" pitchFamily="2" charset="0"/>
              </a:defRPr>
            </a:lvl1pPr>
          </a:lstStyle>
          <a:p>
            <a:r>
              <a:rPr lang="en-US" dirty="0"/>
              <a:t>Click to edit Master title style</a:t>
            </a:r>
          </a:p>
        </p:txBody>
      </p:sp>
      <p:sp>
        <p:nvSpPr>
          <p:cNvPr id="3" name="Content Placeholder 2"/>
          <p:cNvSpPr>
            <a:spLocks noGrp="1"/>
          </p:cNvSpPr>
          <p:nvPr>
            <p:ph idx="1"/>
          </p:nvPr>
        </p:nvSpPr>
        <p:spPr>
          <a:xfrm>
            <a:off x="393700" y="2019300"/>
            <a:ext cx="11366499" cy="4508500"/>
          </a:xfrm>
        </p:spPr>
        <p:txBody>
          <a:bodyPr/>
          <a:lstStyle>
            <a:lvl1pPr marL="0" indent="0">
              <a:buNone/>
              <a:defRPr/>
            </a:lvl1pPr>
            <a:lvl2pPr marL="444500" indent="-228600">
              <a:buClr>
                <a:srgbClr val="742778"/>
              </a:buClr>
              <a:buFont typeface="Calibri" panose="020F0502020204030204" pitchFamily="34" charset="0"/>
              <a:buChar char="–"/>
              <a:defRPr/>
            </a:lvl2pPr>
            <a:lvl3pPr marL="812800" indent="-228600">
              <a:buClr>
                <a:srgbClr val="742778"/>
              </a:buClr>
              <a:buFont typeface="Wingdings" panose="05000000000000000000" pitchFamily="2" charset="2"/>
              <a:buChar char="§"/>
              <a:defRPr/>
            </a:lvl3pPr>
            <a:lvl4pPr marL="1168400" indent="-228600">
              <a:buClr>
                <a:srgbClr val="742778"/>
              </a:buClr>
              <a:buFont typeface="Courier New" panose="02070309020205020404" pitchFamily="49" charset="0"/>
              <a:buChar char="o"/>
              <a:defRPr/>
            </a:lvl4pPr>
            <a:lvl5pPr marL="1524000" indent="-228600">
              <a:buClr>
                <a:srgbClr val="742778"/>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400" y="4608249"/>
            <a:ext cx="4056277" cy="3668227"/>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1895" y="212726"/>
            <a:ext cx="4088647" cy="1082674"/>
          </a:xfrm>
          <a:prstGeom prst="rect">
            <a:avLst/>
          </a:prstGeom>
        </p:spPr>
      </p:pic>
    </p:spTree>
    <p:extLst>
      <p:ext uri="{BB962C8B-B14F-4D97-AF65-F5344CB8AC3E}">
        <p14:creationId xmlns:p14="http://schemas.microsoft.com/office/powerpoint/2010/main" val="21643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imane slaid">
    <p:bg>
      <p:bgPr>
        <a:solidFill>
          <a:srgbClr val="74277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2298700"/>
            <a:ext cx="10515600" cy="2870200"/>
          </a:xfrm>
        </p:spPr>
        <p:txBody>
          <a:bodyPr anchor="b"/>
          <a:lstStyle>
            <a:lvl1pPr algn="ctr">
              <a:defRPr sz="6000">
                <a:solidFill>
                  <a:schemeClr val="bg1"/>
                </a:solidFill>
                <a:latin typeface="Sitka Heading" panose="02000505000000020004" pitchFamily="2"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736" y="1"/>
            <a:ext cx="8231264" cy="2179638"/>
          </a:xfrm>
          <a:prstGeom prst="rect">
            <a:avLst/>
          </a:prstGeom>
        </p:spPr>
      </p:pic>
      <p:sp>
        <p:nvSpPr>
          <p:cNvPr id="9" name="Text Placeholder 8"/>
          <p:cNvSpPr>
            <a:spLocks noGrp="1"/>
          </p:cNvSpPr>
          <p:nvPr>
            <p:ph type="body" sz="quarter" idx="10"/>
          </p:nvPr>
        </p:nvSpPr>
        <p:spPr>
          <a:xfrm>
            <a:off x="831850" y="5638800"/>
            <a:ext cx="10515600" cy="736600"/>
          </a:xfrm>
        </p:spPr>
        <p:txBody>
          <a:bodyPr>
            <a:normAutofit/>
          </a:bodyPr>
          <a:lstStyle>
            <a:lvl1pPr marL="0" indent="0" algn="ctr">
              <a:buNone/>
              <a:defRPr sz="240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044971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9EE1BF-B5E1-4458-9FDB-C0AB3C9CD798}" type="datetime1">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0DA87-4470-4FBF-A887-519CB4471C37}" type="slidenum">
              <a:rPr lang="en-US" smtClean="0"/>
              <a:t>‹#›</a:t>
            </a:fld>
            <a:endParaRPr lang="en-US"/>
          </a:p>
        </p:txBody>
      </p:sp>
    </p:spTree>
    <p:extLst>
      <p:ext uri="{BB962C8B-B14F-4D97-AF65-F5344CB8AC3E}">
        <p14:creationId xmlns:p14="http://schemas.microsoft.com/office/powerpoint/2010/main" val="1933571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0C5C3D-EF92-47E7-B11C-00540EA6A666}" type="datetime1">
              <a:rPr lang="en-US" smtClean="0"/>
              <a:t>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70DA87-4470-4FBF-A887-519CB4471C37}" type="slidenum">
              <a:rPr lang="en-US" smtClean="0"/>
              <a:t>‹#›</a:t>
            </a:fld>
            <a:endParaRPr lang="en-US"/>
          </a:p>
        </p:txBody>
      </p:sp>
    </p:spTree>
    <p:extLst>
      <p:ext uri="{BB962C8B-B14F-4D97-AF65-F5344CB8AC3E}">
        <p14:creationId xmlns:p14="http://schemas.microsoft.com/office/powerpoint/2010/main" val="117270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2F171A-9118-4F9E-8344-5E70458070AA}" type="datetime1">
              <a:rPr lang="en-US" smtClean="0"/>
              <a:t>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70DA87-4470-4FBF-A887-519CB4471C37}" type="slidenum">
              <a:rPr lang="en-US" smtClean="0"/>
              <a:t>‹#›</a:t>
            </a:fld>
            <a:endParaRPr lang="en-US"/>
          </a:p>
        </p:txBody>
      </p:sp>
    </p:spTree>
    <p:extLst>
      <p:ext uri="{BB962C8B-B14F-4D97-AF65-F5344CB8AC3E}">
        <p14:creationId xmlns:p14="http://schemas.microsoft.com/office/powerpoint/2010/main" val="184528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82B82-0B3D-49A0-AA39-1154480DEDA1}" type="datetime1">
              <a:rPr lang="en-US" smtClean="0"/>
              <a:t>5/11/2022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70DA87-4470-4FBF-A887-519CB4471C37}" type="slidenum">
              <a:rPr lang="en-US" smtClean="0"/>
              <a:t>‹#›</a:t>
            </a:fld>
            <a:endParaRPr lang="en-US"/>
          </a:p>
        </p:txBody>
      </p:sp>
    </p:spTree>
    <p:extLst>
      <p:ext uri="{BB962C8B-B14F-4D97-AF65-F5344CB8AC3E}">
        <p14:creationId xmlns:p14="http://schemas.microsoft.com/office/powerpoint/2010/main" val="411731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9F5A55-9BE9-4EB5-AA58-F04BA597B95B}" type="datetime1">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0DA87-4470-4FBF-A887-519CB4471C37}" type="slidenum">
              <a:rPr lang="en-US" smtClean="0"/>
              <a:t>‹#›</a:t>
            </a:fld>
            <a:endParaRPr lang="en-US"/>
          </a:p>
        </p:txBody>
      </p:sp>
    </p:spTree>
    <p:extLst>
      <p:ext uri="{BB962C8B-B14F-4D97-AF65-F5344CB8AC3E}">
        <p14:creationId xmlns:p14="http://schemas.microsoft.com/office/powerpoint/2010/main" val="375921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5369DA-3BF9-4715-A9B4-9131FCD75AA0}" type="datetime1">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0DA87-4470-4FBF-A887-519CB4471C37}" type="slidenum">
              <a:rPr lang="en-US" smtClean="0"/>
              <a:t>‹#›</a:t>
            </a:fld>
            <a:endParaRPr lang="en-US"/>
          </a:p>
        </p:txBody>
      </p:sp>
    </p:spTree>
    <p:extLst>
      <p:ext uri="{BB962C8B-B14F-4D97-AF65-F5344CB8AC3E}">
        <p14:creationId xmlns:p14="http://schemas.microsoft.com/office/powerpoint/2010/main" val="2852152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8CBBA-DB16-48B5-9306-66247AEE12D7}" type="datetime1">
              <a:rPr lang="en-US" smtClean="0"/>
              <a:t>5/11/2022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0DA87-4470-4FBF-A887-519CB4471C37}" type="slidenum">
              <a:rPr lang="en-US" smtClean="0"/>
              <a:t>‹#›</a:t>
            </a:fld>
            <a:endParaRPr lang="en-US"/>
          </a:p>
        </p:txBody>
      </p:sp>
    </p:spTree>
    <p:extLst>
      <p:ext uri="{BB962C8B-B14F-4D97-AF65-F5344CB8AC3E}">
        <p14:creationId xmlns:p14="http://schemas.microsoft.com/office/powerpoint/2010/main" val="3409558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estinoorsooteater.ee/et/teises-toa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ugala.ee/lavastus/kui-sa-tuled-too-mul-lill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hyperlink" Target="https://human-rights-channel.coe.int/stop-sexism-en.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riigiteataja.ee/akt/SoVS" TargetMode="Externa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s://justicehub.org/article/npwj-only-six-countries-in-the-world-give-women-and-men-equal-legal-work-right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feministeerium.e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ohtuleht.ee/1029255/taismahus-indrek-kaingu-poisipolve-ahistuslugu-paneb-noudma-lapsed-vajavad-paremat-kaitset-kohe" TargetMode="External"/><Relationship Id="rId2" Type="http://schemas.openxmlformats.org/officeDocument/2006/relationships/hyperlink" Target="https://youtu.be/wIrhYXX-1T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youtu.be/HLjN4vky73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lasteabi.ee/" TargetMode="External"/><Relationship Id="rId2" Type="http://schemas.openxmlformats.org/officeDocument/2006/relationships/hyperlink" Target="mailto:info@lasteabi.e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naistetugi.e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tuumteater.ee/#mei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t-EE" sz="4900" dirty="0"/>
              <a:t>Stereotüübid, sooline vägivald, seksism, seksuaalne ahistamine ja vägivald küberruumis</a:t>
            </a:r>
            <a:endParaRPr lang="en-US" dirty="0"/>
          </a:p>
        </p:txBody>
      </p:sp>
      <p:sp>
        <p:nvSpPr>
          <p:cNvPr id="3" name="Subtitle 2"/>
          <p:cNvSpPr>
            <a:spLocks noGrp="1"/>
          </p:cNvSpPr>
          <p:nvPr>
            <p:ph type="subTitle" idx="1"/>
          </p:nvPr>
        </p:nvSpPr>
        <p:spPr/>
        <p:txBody>
          <a:bodyPr>
            <a:normAutofit/>
          </a:bodyPr>
          <a:lstStyle/>
          <a:p>
            <a:r>
              <a:rPr lang="et-EE" sz="3200" b="1" dirty="0"/>
              <a:t>Hiie Taal</a:t>
            </a:r>
            <a:endParaRPr lang="en-US" sz="3200" b="1" dirty="0"/>
          </a:p>
        </p:txBody>
      </p:sp>
    </p:spTree>
    <p:extLst>
      <p:ext uri="{BB962C8B-B14F-4D97-AF65-F5344CB8AC3E}">
        <p14:creationId xmlns:p14="http://schemas.microsoft.com/office/powerpoint/2010/main" val="3728158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4FBB95E-3E06-A3E6-5D57-5EA54D0B09D0}"/>
              </a:ext>
            </a:extLst>
          </p:cNvPr>
          <p:cNvSpPr>
            <a:spLocks noGrp="1"/>
          </p:cNvSpPr>
          <p:nvPr>
            <p:ph type="title"/>
          </p:nvPr>
        </p:nvSpPr>
        <p:spPr/>
        <p:txBody>
          <a:bodyPr/>
          <a:lstStyle/>
          <a:p>
            <a:r>
              <a:rPr lang="et-EE" dirty="0"/>
              <a:t>Soopõhine vägivald teatrikunstis </a:t>
            </a:r>
          </a:p>
        </p:txBody>
      </p:sp>
      <p:sp>
        <p:nvSpPr>
          <p:cNvPr id="3" name="Sisu kohatäide 2">
            <a:extLst>
              <a:ext uri="{FF2B5EF4-FFF2-40B4-BE49-F238E27FC236}">
                <a16:creationId xmlns:a16="http://schemas.microsoft.com/office/drawing/2014/main" id="{A4879F43-BF1D-2672-9E8F-8D7F9B0DD761}"/>
              </a:ext>
            </a:extLst>
          </p:cNvPr>
          <p:cNvSpPr>
            <a:spLocks noGrp="1"/>
          </p:cNvSpPr>
          <p:nvPr>
            <p:ph idx="1"/>
          </p:nvPr>
        </p:nvSpPr>
        <p:spPr>
          <a:pattFill prst="pct5">
            <a:fgClr>
              <a:schemeClr val="accent1"/>
            </a:fgClr>
            <a:bgClr>
              <a:schemeClr val="bg1"/>
            </a:bgClr>
          </a:pattFill>
        </p:spPr>
        <p:txBody>
          <a:bodyPr/>
          <a:lstStyle/>
          <a:p>
            <a:pPr algn="just"/>
            <a:r>
              <a:rPr lang="et-EE" dirty="0">
                <a:latin typeface="Sitka Text" panose="02000505000000020004" pitchFamily="2" charset="0"/>
              </a:rPr>
              <a:t>Dokumentaallavastus </a:t>
            </a:r>
            <a:r>
              <a:rPr lang="et-EE" b="1" dirty="0">
                <a:latin typeface="Sitka Text" panose="02000505000000020004" pitchFamily="2" charset="0"/>
              </a:rPr>
              <a:t>„Teises toas” </a:t>
            </a:r>
            <a:r>
              <a:rPr lang="et-EE" dirty="0">
                <a:latin typeface="Sitka Text" panose="02000505000000020004" pitchFamily="2" charset="0"/>
              </a:rPr>
              <a:t>jutustab lugusid sellest, kuidas inimesed, kes on sulle kõige kallimad kogu maailmas, teevad sulle kõige rohkem haiget. Need lood algavad sellest, kuidas ema sulle halva hinde pärast rihma andis, ja lõppevad seal, kus sa lebad lämmatamisest meelemärkuseta omaenese kodu põrandal. Ja isegi seal ei pruugi need lõppeda.</a:t>
            </a:r>
          </a:p>
          <a:p>
            <a:pPr algn="just"/>
            <a:r>
              <a:rPr lang="et-EE" dirty="0">
                <a:latin typeface="Sitka Text" panose="02000505000000020004" pitchFamily="2" charset="0"/>
              </a:rPr>
              <a:t>Autorid on intervjueerinud nii lähisuhtevägivalla ohvreid kui vägivallatsejaid ja püüavad aru saada, kuidas lapsepõlves omandatud hoiakud ja hirmud meie suhteid kujundavad.</a:t>
            </a:r>
          </a:p>
          <a:p>
            <a:r>
              <a:rPr lang="et-EE" dirty="0">
                <a:latin typeface="Sitka Text" panose="02000505000000020004" pitchFamily="2" charset="0"/>
                <a:hlinkClick r:id="rId2"/>
              </a:rPr>
              <a:t>https://www.eestinoorsooteater.ee/et/teises-toas</a:t>
            </a:r>
            <a:endParaRPr lang="et-EE" dirty="0">
              <a:latin typeface="Sitka Text" panose="02000505000000020004" pitchFamily="2" charset="0"/>
            </a:endParaRPr>
          </a:p>
          <a:p>
            <a:endParaRPr lang="et-EE" dirty="0"/>
          </a:p>
          <a:p>
            <a:endParaRPr lang="et-EE" dirty="0"/>
          </a:p>
        </p:txBody>
      </p:sp>
    </p:spTree>
    <p:extLst>
      <p:ext uri="{BB962C8B-B14F-4D97-AF65-F5344CB8AC3E}">
        <p14:creationId xmlns:p14="http://schemas.microsoft.com/office/powerpoint/2010/main" val="3729806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12C2B04-CCCD-0028-0C7F-C68352DC09A9}"/>
              </a:ext>
            </a:extLst>
          </p:cNvPr>
          <p:cNvSpPr>
            <a:spLocks noGrp="1"/>
          </p:cNvSpPr>
          <p:nvPr>
            <p:ph type="title"/>
          </p:nvPr>
        </p:nvSpPr>
        <p:spPr/>
        <p:txBody>
          <a:bodyPr/>
          <a:lstStyle/>
          <a:p>
            <a:r>
              <a:rPr lang="fi-FI" dirty="0"/>
              <a:t>Soo</a:t>
            </a:r>
            <a:r>
              <a:rPr lang="et-EE" dirty="0"/>
              <a:t>põhine </a:t>
            </a:r>
            <a:r>
              <a:rPr lang="fi-FI" dirty="0"/>
              <a:t>vägivald teatri</a:t>
            </a:r>
            <a:r>
              <a:rPr lang="et-EE" dirty="0"/>
              <a:t>kunstis </a:t>
            </a:r>
            <a:r>
              <a:rPr lang="fi-FI" dirty="0"/>
              <a:t> ja kinos</a:t>
            </a:r>
            <a:endParaRPr lang="et-EE" dirty="0"/>
          </a:p>
        </p:txBody>
      </p:sp>
      <p:sp>
        <p:nvSpPr>
          <p:cNvPr id="3" name="Sisu kohatäide 2">
            <a:extLst>
              <a:ext uri="{FF2B5EF4-FFF2-40B4-BE49-F238E27FC236}">
                <a16:creationId xmlns:a16="http://schemas.microsoft.com/office/drawing/2014/main" id="{3B60C832-CB19-1EF3-DFF0-D0C891C25D18}"/>
              </a:ext>
            </a:extLst>
          </p:cNvPr>
          <p:cNvSpPr>
            <a:spLocks noGrp="1"/>
          </p:cNvSpPr>
          <p:nvPr>
            <p:ph idx="1"/>
          </p:nvPr>
        </p:nvSpPr>
        <p:spPr/>
        <p:txBody>
          <a:bodyPr>
            <a:normAutofit fontScale="77500" lnSpcReduction="20000"/>
          </a:bodyPr>
          <a:lstStyle/>
          <a:p>
            <a:r>
              <a:rPr lang="et-EE" dirty="0">
                <a:latin typeface="Sitka Text" panose="02000505000000020004" pitchFamily="2" charset="0"/>
              </a:rPr>
              <a:t>Lavastus </a:t>
            </a:r>
            <a:r>
              <a:rPr lang="et-EE" b="1" dirty="0">
                <a:latin typeface="Sitka Text" panose="02000505000000020004" pitchFamily="2" charset="0"/>
              </a:rPr>
              <a:t>„Kui sa tuled, too mul lilli“ </a:t>
            </a:r>
            <a:r>
              <a:rPr lang="et-EE" dirty="0">
                <a:latin typeface="Sitka Text" panose="02000505000000020004" pitchFamily="2" charset="0"/>
              </a:rPr>
              <a:t>tõukub intervjuudest lähisuhtevägivalla ohvritega ning selles valdkonnas töötavate spetsialistide ja vabatahtlikega.</a:t>
            </a:r>
          </a:p>
          <a:p>
            <a:r>
              <a:rPr lang="et-EE" dirty="0">
                <a:latin typeface="Sitka Text" panose="02000505000000020004" pitchFamily="2" charset="0"/>
                <a:hlinkClick r:id="rId2"/>
              </a:rPr>
              <a:t>https://www.ugala.ee/lavastus/kui-sa-tuled-too-mul-lilli/</a:t>
            </a:r>
            <a:endParaRPr lang="et-EE" dirty="0">
              <a:latin typeface="Sitka Text" panose="02000505000000020004" pitchFamily="2" charset="0"/>
            </a:endParaRPr>
          </a:p>
          <a:p>
            <a:endParaRPr lang="et-EE" dirty="0">
              <a:latin typeface="Sitka Text" panose="02000505000000020004" pitchFamily="2" charset="0"/>
            </a:endParaRPr>
          </a:p>
          <a:p>
            <a:endParaRPr lang="et-EE" dirty="0">
              <a:latin typeface="Sitka Text" panose="02000505000000020004" pitchFamily="2" charset="0"/>
            </a:endParaRPr>
          </a:p>
          <a:p>
            <a:pPr algn="just"/>
            <a:r>
              <a:rPr lang="et-EE" dirty="0">
                <a:latin typeface="Sitka Text" panose="02000505000000020004" pitchFamily="2" charset="0"/>
              </a:rPr>
              <a:t>Film </a:t>
            </a:r>
            <a:r>
              <a:rPr lang="et-EE" b="1" dirty="0">
                <a:latin typeface="Sitka Text" panose="02000505000000020004" pitchFamily="2" charset="0"/>
              </a:rPr>
              <a:t>„Force of Habit“ </a:t>
            </a:r>
            <a:r>
              <a:rPr lang="et-EE" dirty="0">
                <a:latin typeface="Sitka Text" panose="02000505000000020004" pitchFamily="2" charset="0"/>
              </a:rPr>
              <a:t>jälgib kuue erineva naise lugusid erinevatel eluetappidel nii era- kui avalikus ruumis. Juhuslikust seksuaalsest ahistamisest võõraste poolt restoranides; kurjakuulutavad tavad töökohal; õigussüsteemi ebapiisavused; ja tülikas käitumises väidetavalt progressiivsemas kunstimaailmas kataloogib film asjalikult harjumuspäraseid diskrimineerimisakte. Mõnikord näivad need juhtumid olevat väikesed või tavalised. Mõnikord laastav. Need kõik näitavad, kuidas ühiskond näib olevat soolise ebavõrdsusega harjunud. Nende naiste lugude üldmõju on võimsalt kustumatu.</a:t>
            </a:r>
          </a:p>
          <a:p>
            <a:pPr algn="just"/>
            <a:r>
              <a:rPr lang="et-EE" dirty="0">
                <a:latin typeface="Sitka Text" panose="02000505000000020004" pitchFamily="2" charset="0"/>
              </a:rPr>
              <a:t>Soome, Rootsi | 2019 | </a:t>
            </a:r>
          </a:p>
          <a:p>
            <a:endParaRPr lang="et-EE" dirty="0"/>
          </a:p>
        </p:txBody>
      </p:sp>
    </p:spTree>
    <p:extLst>
      <p:ext uri="{BB962C8B-B14F-4D97-AF65-F5344CB8AC3E}">
        <p14:creationId xmlns:p14="http://schemas.microsoft.com/office/powerpoint/2010/main" val="2467390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A41D83B-3284-914C-1BD1-E45D09D13FAC}"/>
              </a:ext>
            </a:extLst>
          </p:cNvPr>
          <p:cNvSpPr>
            <a:spLocks noGrp="1"/>
          </p:cNvSpPr>
          <p:nvPr>
            <p:ph type="title"/>
          </p:nvPr>
        </p:nvSpPr>
        <p:spPr/>
        <p:txBody>
          <a:bodyPr/>
          <a:lstStyle/>
          <a:p>
            <a:r>
              <a:rPr lang="et-EE" dirty="0"/>
              <a:t>Soopõhine vägivald kaasaegses kirjanduses</a:t>
            </a:r>
          </a:p>
        </p:txBody>
      </p:sp>
      <p:sp>
        <p:nvSpPr>
          <p:cNvPr id="3" name="Sisu kohatäide 2">
            <a:extLst>
              <a:ext uri="{FF2B5EF4-FFF2-40B4-BE49-F238E27FC236}">
                <a16:creationId xmlns:a16="http://schemas.microsoft.com/office/drawing/2014/main" id="{FC443424-753A-0B27-E1DE-042723AEF718}"/>
              </a:ext>
            </a:extLst>
          </p:cNvPr>
          <p:cNvSpPr>
            <a:spLocks noGrp="1"/>
          </p:cNvSpPr>
          <p:nvPr>
            <p:ph idx="1"/>
          </p:nvPr>
        </p:nvSpPr>
        <p:spPr>
          <a:pattFill prst="pct5">
            <a:fgClr>
              <a:schemeClr val="accent1"/>
            </a:fgClr>
            <a:bgClr>
              <a:schemeClr val="bg1"/>
            </a:bgClr>
          </a:pattFill>
        </p:spPr>
        <p:txBody>
          <a:bodyPr/>
          <a:lstStyle/>
          <a:p>
            <a:r>
              <a:rPr lang="et-EE" dirty="0">
                <a:latin typeface="Sitka Text" panose="02000505000000020004" pitchFamily="2" charset="0"/>
              </a:rPr>
              <a:t>Eia Uus </a:t>
            </a:r>
            <a:r>
              <a:rPr lang="et-EE" b="1" dirty="0">
                <a:latin typeface="Sitka Text" panose="02000505000000020004" pitchFamily="2" charset="0"/>
              </a:rPr>
              <a:t>„Tüdrukune“ </a:t>
            </a:r>
            <a:r>
              <a:rPr lang="et-EE" dirty="0">
                <a:latin typeface="Sitka Text" panose="02000505000000020004" pitchFamily="2" charset="0"/>
              </a:rPr>
              <a:t>Postimees Kirjastus, 2019</a:t>
            </a:r>
          </a:p>
          <a:p>
            <a:r>
              <a:rPr lang="et-EE" dirty="0">
                <a:latin typeface="Sitka Text" panose="02000505000000020004" pitchFamily="2" charset="0"/>
              </a:rPr>
              <a:t>Tänapäeva Eestis aset leidva sündmustikuga romaani keskmes on naiste kehad, kogemused, pinged, hirmud ja võimalused.</a:t>
            </a:r>
          </a:p>
          <a:p>
            <a:r>
              <a:rPr lang="et-EE" dirty="0">
                <a:latin typeface="Sitka Text" panose="02000505000000020004" pitchFamily="2" charset="0"/>
              </a:rPr>
              <a:t>Romaani käsikiri võitis 2019. aasta romaanivõistlusel kolmanda preemia</a:t>
            </a:r>
          </a:p>
        </p:txBody>
      </p:sp>
    </p:spTree>
    <p:extLst>
      <p:ext uri="{BB962C8B-B14F-4D97-AF65-F5344CB8AC3E}">
        <p14:creationId xmlns:p14="http://schemas.microsoft.com/office/powerpoint/2010/main" val="2775695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6BB195F-AF5A-E913-B0BA-5121910186AF}"/>
              </a:ext>
            </a:extLst>
          </p:cNvPr>
          <p:cNvSpPr>
            <a:spLocks noGrp="1"/>
          </p:cNvSpPr>
          <p:nvPr>
            <p:ph type="title"/>
          </p:nvPr>
        </p:nvSpPr>
        <p:spPr/>
        <p:txBody>
          <a:bodyPr/>
          <a:lstStyle/>
          <a:p>
            <a:r>
              <a:rPr lang="et-EE" dirty="0"/>
              <a:t>Seksism</a:t>
            </a:r>
          </a:p>
        </p:txBody>
      </p:sp>
      <p:sp>
        <p:nvSpPr>
          <p:cNvPr id="3" name="Sisu kohatäide 2">
            <a:extLst>
              <a:ext uri="{FF2B5EF4-FFF2-40B4-BE49-F238E27FC236}">
                <a16:creationId xmlns:a16="http://schemas.microsoft.com/office/drawing/2014/main" id="{33787810-1190-E0A4-0E24-9ED0C52A775C}"/>
              </a:ext>
            </a:extLst>
          </p:cNvPr>
          <p:cNvSpPr>
            <a:spLocks noGrp="1"/>
          </p:cNvSpPr>
          <p:nvPr>
            <p:ph idx="1"/>
          </p:nvPr>
        </p:nvSpPr>
        <p:spPr/>
        <p:txBody>
          <a:bodyPr/>
          <a:lstStyle/>
          <a:p>
            <a:pPr marL="228600" marR="0" lvl="0" indent="-228600" algn="just"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kumimoji="0" lang="et-EE" b="0" i="0" u="none" strike="noStrike" kern="1200" cap="none" spc="0" normalizeH="0" baseline="0" noProof="0" dirty="0">
                <a:ln>
                  <a:noFill/>
                </a:ln>
                <a:solidFill>
                  <a:prstClr val="black"/>
                </a:solidFill>
                <a:effectLst/>
                <a:uLnTx/>
                <a:uFillTx/>
                <a:latin typeface="Sitka Text" panose="02000505000000020004" pitchFamily="2" charset="0"/>
                <a:ea typeface="Calibri" panose="020F0502020204030204" pitchFamily="34" charset="0"/>
                <a:cs typeface="Times New Roman" panose="02020603050405020304" pitchFamily="18" charset="0"/>
              </a:rPr>
              <a:t>Arusaam, suhtumine või käitumine, mis väljendab negatiivset ja stereotüüpset suhtumist, mis põhineb inimese sool</a:t>
            </a:r>
          </a:p>
          <a:p>
            <a:pPr marL="228600" marR="0" lvl="0" indent="-228600" algn="just"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kumimoji="0" lang="et-EE" b="0" i="0" u="none" strike="noStrike" kern="1200" cap="none" spc="0" normalizeH="0" baseline="0" noProof="0" dirty="0">
                <a:ln>
                  <a:noFill/>
                </a:ln>
                <a:solidFill>
                  <a:prstClr val="black"/>
                </a:solidFill>
                <a:effectLst/>
                <a:uLnTx/>
                <a:uFillTx/>
                <a:latin typeface="Sitka Text" panose="02000505000000020004" pitchFamily="2" charset="0"/>
                <a:ea typeface="Calibri" panose="020F0502020204030204" pitchFamily="34" charset="0"/>
                <a:cs typeface="Times New Roman" panose="02020603050405020304" pitchFamily="18" charset="0"/>
              </a:rPr>
              <a:t>Seksism on kõige üldisemas mõttes diskrimineerimine ja/või eelarvamused seoses inimese soolise kuuluvusega</a:t>
            </a:r>
          </a:p>
          <a:p>
            <a:pPr marL="228600" marR="0" lvl="0" indent="-228600" algn="just"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kumimoji="0" lang="et-EE" b="0" i="0" u="none" strike="noStrike" kern="1200" cap="none" spc="0" normalizeH="0" baseline="0" noProof="0" dirty="0">
                <a:ln>
                  <a:noFill/>
                </a:ln>
                <a:solidFill>
                  <a:prstClr val="black"/>
                </a:solidFill>
                <a:effectLst/>
                <a:uLnTx/>
                <a:uFillTx/>
                <a:latin typeface="Sitka Text" panose="02000505000000020004" pitchFamily="2" charset="0"/>
                <a:ea typeface="Calibri" panose="020F0502020204030204" pitchFamily="34" charset="0"/>
                <a:cs typeface="Times New Roman" panose="02020603050405020304" pitchFamily="18" charset="0"/>
              </a:rPr>
              <a:t>Tüdrukute ja naiste seksistlik diskrimineerimine on meeste domineerimise ja võimu säilitamise vahend</a:t>
            </a:r>
          </a:p>
          <a:p>
            <a:endParaRPr lang="et-EE" dirty="0"/>
          </a:p>
        </p:txBody>
      </p:sp>
    </p:spTree>
    <p:extLst>
      <p:ext uri="{BB962C8B-B14F-4D97-AF65-F5344CB8AC3E}">
        <p14:creationId xmlns:p14="http://schemas.microsoft.com/office/powerpoint/2010/main" val="861356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5" name="Sisu kohatäide 4">
            <a:extLst>
              <a:ext uri="{FF2B5EF4-FFF2-40B4-BE49-F238E27FC236}">
                <a16:creationId xmlns:a16="http://schemas.microsoft.com/office/drawing/2014/main" id="{B50850AD-0225-4C1B-D38F-4224B35F75FE}"/>
              </a:ext>
            </a:extLst>
          </p:cNvPr>
          <p:cNvPicPr>
            <a:picLocks noGrp="1" noChangeAspect="1"/>
          </p:cNvPicPr>
          <p:nvPr>
            <p:ph idx="1"/>
          </p:nvPr>
        </p:nvPicPr>
        <p:blipFill>
          <a:blip r:embed="rId2"/>
          <a:stretch>
            <a:fillRect/>
          </a:stretch>
        </p:blipFill>
        <p:spPr>
          <a:xfrm>
            <a:off x="867915" y="1677793"/>
            <a:ext cx="8605694" cy="4840703"/>
          </a:xfrm>
          <a:prstGeom prst="rect">
            <a:avLst/>
          </a:prstGeom>
        </p:spPr>
      </p:pic>
      <p:sp>
        <p:nvSpPr>
          <p:cNvPr id="4" name="Pealkiri 1">
            <a:extLst>
              <a:ext uri="{FF2B5EF4-FFF2-40B4-BE49-F238E27FC236}">
                <a16:creationId xmlns:a16="http://schemas.microsoft.com/office/drawing/2014/main" id="{38A33F8B-434D-4110-C86A-0C971F0BD634}"/>
              </a:ext>
            </a:extLst>
          </p:cNvPr>
          <p:cNvSpPr>
            <a:spLocks noGrp="1"/>
          </p:cNvSpPr>
          <p:nvPr>
            <p:ph type="title"/>
          </p:nvPr>
        </p:nvSpPr>
        <p:spPr>
          <a:xfrm>
            <a:off x="393699" y="212725"/>
            <a:ext cx="7737929" cy="1400175"/>
          </a:xfrm>
        </p:spPr>
        <p:txBody>
          <a:bodyPr vert="horz" lIns="91440" tIns="45720" rIns="91440" bIns="45720" rtlCol="0" anchor="ctr">
            <a:noAutofit/>
          </a:bodyPr>
          <a:lstStyle/>
          <a:p>
            <a:r>
              <a:rPr lang="en-US" sz="3200" b="1" dirty="0">
                <a:solidFill>
                  <a:srgbClr val="7030A0"/>
                </a:solidFill>
              </a:rPr>
              <a:t>Seksism viitab kollektiivsele</a:t>
            </a:r>
            <a:r>
              <a:rPr lang="et-EE" sz="3200" b="1" dirty="0">
                <a:solidFill>
                  <a:srgbClr val="7030A0"/>
                </a:solidFill>
              </a:rPr>
              <a:t> </a:t>
            </a:r>
            <a:r>
              <a:rPr lang="en-US" sz="3200" b="1" dirty="0">
                <a:solidFill>
                  <a:srgbClr val="7030A0"/>
                </a:solidFill>
              </a:rPr>
              <a:t>käitumisele, mis peegeldab ühiskonda tervikuna</a:t>
            </a:r>
          </a:p>
        </p:txBody>
      </p:sp>
    </p:spTree>
    <p:extLst>
      <p:ext uri="{BB962C8B-B14F-4D97-AF65-F5344CB8AC3E}">
        <p14:creationId xmlns:p14="http://schemas.microsoft.com/office/powerpoint/2010/main" val="1070051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Jaluse kohatäide 1">
            <a:extLst>
              <a:ext uri="{FF2B5EF4-FFF2-40B4-BE49-F238E27FC236}">
                <a16:creationId xmlns:a16="http://schemas.microsoft.com/office/drawing/2014/main" id="{3936EB3C-2BED-0BD2-38CC-7752BB051786}"/>
              </a:ext>
            </a:extLst>
          </p:cNvPr>
          <p:cNvSpPr>
            <a:spLocks noGrp="1"/>
          </p:cNvSpPr>
          <p:nvPr>
            <p:ph type="ftr" sz="quarter" idx="11"/>
          </p:nvPr>
        </p:nvSpPr>
        <p:spPr/>
        <p:txBody>
          <a:bodyPr/>
          <a:lstStyle/>
          <a:p>
            <a:endParaRPr lang="en-US" dirty="0"/>
          </a:p>
        </p:txBody>
      </p:sp>
      <p:pic>
        <p:nvPicPr>
          <p:cNvPr id="4" name="Pilt 3">
            <a:extLst>
              <a:ext uri="{FF2B5EF4-FFF2-40B4-BE49-F238E27FC236}">
                <a16:creationId xmlns:a16="http://schemas.microsoft.com/office/drawing/2014/main" id="{5948841D-307D-1FBC-510B-10FB8FF6DA97}"/>
              </a:ext>
            </a:extLst>
          </p:cNvPr>
          <p:cNvPicPr>
            <a:picLocks noChangeAspect="1"/>
          </p:cNvPicPr>
          <p:nvPr/>
        </p:nvPicPr>
        <p:blipFill>
          <a:blip r:embed="rId2"/>
          <a:stretch>
            <a:fillRect/>
          </a:stretch>
        </p:blipFill>
        <p:spPr>
          <a:xfrm>
            <a:off x="3341914" y="557212"/>
            <a:ext cx="5497286" cy="6164263"/>
          </a:xfrm>
          <a:prstGeom prst="rect">
            <a:avLst/>
          </a:prstGeom>
        </p:spPr>
      </p:pic>
    </p:spTree>
    <p:extLst>
      <p:ext uri="{BB962C8B-B14F-4D97-AF65-F5344CB8AC3E}">
        <p14:creationId xmlns:p14="http://schemas.microsoft.com/office/powerpoint/2010/main" val="3630544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aluse kohatäide 1">
            <a:extLst>
              <a:ext uri="{FF2B5EF4-FFF2-40B4-BE49-F238E27FC236}">
                <a16:creationId xmlns:a16="http://schemas.microsoft.com/office/drawing/2014/main" id="{91F22EFA-92DD-134B-2626-D85244BADA2F}"/>
              </a:ext>
            </a:extLst>
          </p:cNvPr>
          <p:cNvSpPr>
            <a:spLocks noGrp="1"/>
          </p:cNvSpPr>
          <p:nvPr>
            <p:ph type="ftr" sz="quarter" idx="11"/>
          </p:nvPr>
        </p:nvSpPr>
        <p:spPr/>
        <p:txBody>
          <a:bodyPr/>
          <a:lstStyle/>
          <a:p>
            <a:endParaRPr lang="en-US"/>
          </a:p>
        </p:txBody>
      </p:sp>
      <p:pic>
        <p:nvPicPr>
          <p:cNvPr id="3" name="Pilt 2">
            <a:extLst>
              <a:ext uri="{FF2B5EF4-FFF2-40B4-BE49-F238E27FC236}">
                <a16:creationId xmlns:a16="http://schemas.microsoft.com/office/drawing/2014/main" id="{F95CDF3A-DF08-C117-4C05-974724404D8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85635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01DD43B-5B5E-8D47-B828-1FA3261FC59C}"/>
              </a:ext>
            </a:extLst>
          </p:cNvPr>
          <p:cNvSpPr>
            <a:spLocks noGrp="1"/>
          </p:cNvSpPr>
          <p:nvPr>
            <p:ph type="title"/>
          </p:nvPr>
        </p:nvSpPr>
        <p:spPr/>
        <p:txBody>
          <a:bodyPr/>
          <a:lstStyle/>
          <a:p>
            <a:r>
              <a:rPr lang="et-EE" dirty="0"/>
              <a:t>Märka seksismi</a:t>
            </a:r>
          </a:p>
        </p:txBody>
      </p:sp>
      <p:graphicFrame>
        <p:nvGraphicFramePr>
          <p:cNvPr id="4" name="Sisu kohatäide 3">
            <a:extLst>
              <a:ext uri="{FF2B5EF4-FFF2-40B4-BE49-F238E27FC236}">
                <a16:creationId xmlns:a16="http://schemas.microsoft.com/office/drawing/2014/main" id="{718AAA2C-CD7E-CDEB-C82A-9BDF5E2C197D}"/>
              </a:ext>
            </a:extLst>
          </p:cNvPr>
          <p:cNvGraphicFramePr>
            <a:graphicFrameLocks noGrp="1"/>
          </p:cNvGraphicFramePr>
          <p:nvPr>
            <p:ph idx="1"/>
            <p:extLst>
              <p:ext uri="{D42A27DB-BD31-4B8C-83A1-F6EECF244321}">
                <p14:modId xmlns:p14="http://schemas.microsoft.com/office/powerpoint/2010/main" val="726712930"/>
              </p:ext>
            </p:extLst>
          </p:nvPr>
        </p:nvGraphicFramePr>
        <p:xfrm>
          <a:off x="78015" y="1943100"/>
          <a:ext cx="8010072" cy="4508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7937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551C3D1-DCD0-D1EA-B15F-8A71FF9EB3D0}"/>
              </a:ext>
            </a:extLst>
          </p:cNvPr>
          <p:cNvSpPr>
            <a:spLocks noGrp="1"/>
          </p:cNvSpPr>
          <p:nvPr>
            <p:ph type="title"/>
          </p:nvPr>
        </p:nvSpPr>
        <p:spPr/>
        <p:txBody>
          <a:bodyPr>
            <a:normAutofit fontScale="90000"/>
          </a:bodyPr>
          <a:lstStyle/>
          <a:p>
            <a:r>
              <a:rPr lang="fi-FI" sz="4000" dirty="0"/>
              <a:t>Euroopa Nõukogu tegevus seksismi vastu</a:t>
            </a:r>
            <a:br>
              <a:rPr lang="et-EE" sz="2000" dirty="0"/>
            </a:br>
            <a:br>
              <a:rPr lang="et-EE" sz="2200" dirty="0"/>
            </a:br>
            <a:br>
              <a:rPr lang="et-EE" sz="2000" dirty="0"/>
            </a:br>
            <a:endParaRPr lang="et-EE" sz="2000" dirty="0"/>
          </a:p>
        </p:txBody>
      </p:sp>
      <p:sp>
        <p:nvSpPr>
          <p:cNvPr id="3" name="Sisu kohatäide 2">
            <a:extLst>
              <a:ext uri="{FF2B5EF4-FFF2-40B4-BE49-F238E27FC236}">
                <a16:creationId xmlns:a16="http://schemas.microsoft.com/office/drawing/2014/main" id="{6E0BF187-0222-A95B-81D2-5931F8B6AB48}"/>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t-EE" b="0" i="0" dirty="0">
                <a:solidFill>
                  <a:srgbClr val="3D3D3D"/>
                </a:solidFill>
                <a:effectLst/>
                <a:latin typeface="Sitka Text" panose="02000505000000020004" pitchFamily="2" charset="0"/>
              </a:rPr>
              <a:t>Seksism on kahjulik soolise ebavõrdsuse põhjustaja</a:t>
            </a:r>
          </a:p>
          <a:p>
            <a:pPr marL="457200" indent="-457200">
              <a:buFont typeface="Arial" panose="020B0604020202020204" pitchFamily="34" charset="0"/>
              <a:buChar char="•"/>
            </a:pPr>
            <a:r>
              <a:rPr lang="et-EE" dirty="0">
                <a:solidFill>
                  <a:srgbClr val="3D3D3D"/>
                </a:solidFill>
                <a:latin typeface="Sitka Text" panose="02000505000000020004" pitchFamily="2" charset="0"/>
              </a:rPr>
              <a:t>T</a:t>
            </a:r>
            <a:r>
              <a:rPr lang="et-EE" b="0" i="0" dirty="0">
                <a:solidFill>
                  <a:srgbClr val="3D3D3D"/>
                </a:solidFill>
                <a:effectLst/>
                <a:latin typeface="Sitka Text" panose="02000505000000020004" pitchFamily="2" charset="0"/>
              </a:rPr>
              <a:t>ekitab väärtusetuse tunde, enesetsensuuri, muutusi käitumises ja põhjustab tervise halvenemist </a:t>
            </a:r>
          </a:p>
          <a:p>
            <a:pPr marL="457200" indent="-457200">
              <a:buFont typeface="Arial" panose="020B0604020202020204" pitchFamily="34" charset="0"/>
              <a:buChar char="•"/>
            </a:pPr>
            <a:r>
              <a:rPr lang="et-EE" dirty="0">
                <a:solidFill>
                  <a:srgbClr val="3D3D3D"/>
                </a:solidFill>
                <a:latin typeface="Sitka Text" panose="02000505000000020004" pitchFamily="2" charset="0"/>
              </a:rPr>
              <a:t>M</a:t>
            </a:r>
            <a:r>
              <a:rPr lang="et-EE" b="0" i="0" dirty="0">
                <a:solidFill>
                  <a:srgbClr val="3D3D3D"/>
                </a:solidFill>
                <a:effectLst/>
                <a:latin typeface="Sitka Text" panose="02000505000000020004" pitchFamily="2" charset="0"/>
              </a:rPr>
              <a:t>õjutab naisi ja tüdrukuid ebaproportsionaalselt</a:t>
            </a:r>
          </a:p>
          <a:p>
            <a:pPr marL="457200" indent="-457200">
              <a:buFont typeface="Arial" panose="020B0604020202020204" pitchFamily="34" charset="0"/>
              <a:buChar char="•"/>
            </a:pPr>
            <a:r>
              <a:rPr lang="et-EE" dirty="0">
                <a:solidFill>
                  <a:srgbClr val="3D3D3D"/>
                </a:solidFill>
                <a:latin typeface="Sitka Text" panose="02000505000000020004" pitchFamily="2" charset="0"/>
              </a:rPr>
              <a:t>Mõjutab</a:t>
            </a:r>
            <a:r>
              <a:rPr lang="et-EE" b="0" i="0" dirty="0">
                <a:solidFill>
                  <a:srgbClr val="3D3D3D"/>
                </a:solidFill>
                <a:effectLst/>
                <a:latin typeface="Sitka Text" panose="02000505000000020004" pitchFamily="2" charset="0"/>
              </a:rPr>
              <a:t> ka mehi ja poisse, kui nad ei vasta stereotüüpsetele soorollidele</a:t>
            </a:r>
            <a:endParaRPr lang="et-EE" dirty="0">
              <a:latin typeface="Sitka Text" panose="02000505000000020004" pitchFamily="2" charset="0"/>
            </a:endParaRPr>
          </a:p>
          <a:p>
            <a:pPr marL="457200" indent="-457200">
              <a:buFont typeface="Arial" panose="020B0604020202020204" pitchFamily="34" charset="0"/>
              <a:buChar char="•"/>
            </a:pPr>
            <a:r>
              <a:rPr lang="et-EE" dirty="0">
                <a:solidFill>
                  <a:srgbClr val="3D3D3D"/>
                </a:solidFill>
                <a:latin typeface="Sitka Text" panose="02000505000000020004" pitchFamily="2" charset="0"/>
              </a:rPr>
              <a:t>Seksism </a:t>
            </a:r>
            <a:r>
              <a:rPr lang="et-EE" b="0" i="0" dirty="0">
                <a:solidFill>
                  <a:srgbClr val="3D3D3D"/>
                </a:solidFill>
                <a:effectLst/>
                <a:latin typeface="Sitka Text" panose="02000505000000020004" pitchFamily="2" charset="0"/>
              </a:rPr>
              <a:t>mõjule on eriti haavatavad </a:t>
            </a:r>
            <a:r>
              <a:rPr lang="et-EE" dirty="0">
                <a:solidFill>
                  <a:srgbClr val="3D3D3D"/>
                </a:solidFill>
                <a:latin typeface="Sitka Text" panose="02000505000000020004" pitchFamily="2" charset="0"/>
              </a:rPr>
              <a:t>naised ja mehed, kes erinevad </a:t>
            </a:r>
            <a:r>
              <a:rPr lang="et-EE" b="0" i="0" dirty="0">
                <a:solidFill>
                  <a:srgbClr val="3D3D3D"/>
                </a:solidFill>
                <a:effectLst/>
                <a:latin typeface="Sitka Text" panose="02000505000000020004" pitchFamily="2" charset="0"/>
              </a:rPr>
              <a:t>etnilise kuuluvuse, vanuse, puude, sotsiaalse päritolu, usu, soolise identiteedi, seksuaalse sättumuse või muude tegurite tõttu</a:t>
            </a:r>
            <a:endParaRPr lang="et-EE" dirty="0">
              <a:latin typeface="Sitka Text" panose="02000505000000020004" pitchFamily="2" charset="0"/>
            </a:endParaRPr>
          </a:p>
          <a:p>
            <a:r>
              <a:rPr lang="et-EE" dirty="0">
                <a:hlinkClick r:id="rId2"/>
              </a:rPr>
              <a:t>https://human-rights-channel.coe.int/stop-sexism-en.html</a:t>
            </a:r>
            <a:endParaRPr lang="et-EE" dirty="0"/>
          </a:p>
          <a:p>
            <a:endParaRPr lang="et-EE" dirty="0"/>
          </a:p>
        </p:txBody>
      </p:sp>
    </p:spTree>
    <p:extLst>
      <p:ext uri="{BB962C8B-B14F-4D97-AF65-F5344CB8AC3E}">
        <p14:creationId xmlns:p14="http://schemas.microsoft.com/office/powerpoint/2010/main" val="2336577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726A7EA-57CD-4EE1-3632-901224377CD7}"/>
              </a:ext>
            </a:extLst>
          </p:cNvPr>
          <p:cNvSpPr>
            <a:spLocks noGrp="1"/>
          </p:cNvSpPr>
          <p:nvPr>
            <p:ph type="title"/>
          </p:nvPr>
        </p:nvSpPr>
        <p:spPr>
          <a:xfrm>
            <a:off x="393701" y="212726"/>
            <a:ext cx="7509328" cy="1243294"/>
          </a:xfrm>
        </p:spPr>
        <p:txBody>
          <a:bodyPr/>
          <a:lstStyle/>
          <a:p>
            <a:r>
              <a:rPr lang="et-EE" sz="4400" dirty="0">
                <a:effectLst/>
                <a:latin typeface="Calibri" panose="020F0502020204030204" pitchFamily="34" charset="0"/>
                <a:ea typeface="Calibri" panose="020F0502020204030204" pitchFamily="34" charset="0"/>
                <a:cs typeface="Times New Roman" panose="02020603050405020304" pitchFamily="18" charset="0"/>
              </a:rPr>
              <a:t>#StopSexism</a:t>
            </a:r>
            <a:endParaRPr lang="et-EE" dirty="0"/>
          </a:p>
        </p:txBody>
      </p:sp>
      <p:pic>
        <p:nvPicPr>
          <p:cNvPr id="5" name="Sisu kohatäide 4">
            <a:extLst>
              <a:ext uri="{FF2B5EF4-FFF2-40B4-BE49-F238E27FC236}">
                <a16:creationId xmlns:a16="http://schemas.microsoft.com/office/drawing/2014/main" id="{1F1B54CD-DC9A-1469-CFA8-C4F2E2141F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457" y="1456020"/>
            <a:ext cx="8752114" cy="4601917"/>
          </a:xfrm>
        </p:spPr>
      </p:pic>
    </p:spTree>
    <p:extLst>
      <p:ext uri="{BB962C8B-B14F-4D97-AF65-F5344CB8AC3E}">
        <p14:creationId xmlns:p14="http://schemas.microsoft.com/office/powerpoint/2010/main" val="3885971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DBCA332-DF47-82FA-CAAF-BE535A9AE140}"/>
              </a:ext>
            </a:extLst>
          </p:cNvPr>
          <p:cNvSpPr>
            <a:spLocks noGrp="1"/>
          </p:cNvSpPr>
          <p:nvPr>
            <p:ph type="title"/>
          </p:nvPr>
        </p:nvSpPr>
        <p:spPr/>
        <p:txBody>
          <a:bodyPr>
            <a:normAutofit fontScale="90000"/>
          </a:bodyPr>
          <a:lstStyle/>
          <a:p>
            <a:r>
              <a:rPr lang="et-EE" dirty="0">
                <a:solidFill>
                  <a:srgbClr val="7030A0"/>
                </a:solidFill>
              </a:rPr>
              <a:t>Soolise võrdõiguslikkuse seadus</a:t>
            </a:r>
            <a:br>
              <a:rPr lang="et-EE" dirty="0">
                <a:solidFill>
                  <a:srgbClr val="7030A0"/>
                </a:solidFill>
              </a:rPr>
            </a:br>
            <a:r>
              <a:rPr lang="et-EE" sz="2700" dirty="0">
                <a:solidFill>
                  <a:srgbClr val="7030A0"/>
                </a:solidFill>
                <a:hlinkClick r:id="rId2"/>
              </a:rPr>
              <a:t>https://www.riigiteataja.ee/akt/SoVS</a:t>
            </a:r>
            <a:br>
              <a:rPr lang="et-EE" sz="2700" dirty="0">
                <a:solidFill>
                  <a:srgbClr val="7030A0"/>
                </a:solidFill>
              </a:rPr>
            </a:br>
            <a:endParaRPr lang="et-EE" sz="2700" dirty="0">
              <a:solidFill>
                <a:srgbClr val="7030A0"/>
              </a:solidFill>
            </a:endParaRPr>
          </a:p>
        </p:txBody>
      </p:sp>
      <p:pic>
        <p:nvPicPr>
          <p:cNvPr id="5" name="Sisu kohatäide 4">
            <a:extLst>
              <a:ext uri="{FF2B5EF4-FFF2-40B4-BE49-F238E27FC236}">
                <a16:creationId xmlns:a16="http://schemas.microsoft.com/office/drawing/2014/main" id="{BB6DD2D8-8EA6-727B-9719-DE01BF2D5A6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00262" y="2297112"/>
            <a:ext cx="7953375" cy="3952875"/>
          </a:xfrm>
        </p:spPr>
      </p:pic>
      <p:sp>
        <p:nvSpPr>
          <p:cNvPr id="6" name="TextBox 5">
            <a:extLst>
              <a:ext uri="{FF2B5EF4-FFF2-40B4-BE49-F238E27FC236}">
                <a16:creationId xmlns:a16="http://schemas.microsoft.com/office/drawing/2014/main" id="{5CCA8B47-E910-CC2E-C127-B8F784711B46}"/>
              </a:ext>
            </a:extLst>
          </p:cNvPr>
          <p:cNvSpPr txBox="1"/>
          <p:nvPr/>
        </p:nvSpPr>
        <p:spPr>
          <a:xfrm>
            <a:off x="2100262" y="6249987"/>
            <a:ext cx="7953375" cy="230832"/>
          </a:xfrm>
          <a:prstGeom prst="rect">
            <a:avLst/>
          </a:prstGeom>
          <a:noFill/>
        </p:spPr>
        <p:txBody>
          <a:bodyPr wrap="square" rtlCol="0">
            <a:spAutoFit/>
          </a:bodyPr>
          <a:lstStyle/>
          <a:p>
            <a:r>
              <a:rPr lang="et-EE" sz="900">
                <a:hlinkClick r:id="rId4" tooltip="https://justicehub.org/article/npwj-only-six-countries-in-the-world-give-women-and-men-equal-legal-work-rights/"/>
              </a:rPr>
              <a:t>See foto</a:t>
            </a:r>
            <a:r>
              <a:rPr lang="et-EE" sz="900"/>
              <a:t>, autor: Tundmatu autor, litsents: </a:t>
            </a:r>
            <a:r>
              <a:rPr lang="et-EE" sz="900">
                <a:hlinkClick r:id="rId5" tooltip="https://creativecommons.org/licenses/by-nd/3.0/"/>
              </a:rPr>
              <a:t>CC BY-ND</a:t>
            </a:r>
            <a:endParaRPr lang="et-EE" sz="900"/>
          </a:p>
        </p:txBody>
      </p:sp>
    </p:spTree>
    <p:extLst>
      <p:ext uri="{BB962C8B-B14F-4D97-AF65-F5344CB8AC3E}">
        <p14:creationId xmlns:p14="http://schemas.microsoft.com/office/powerpoint/2010/main" val="2234780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4F2323B-2870-047D-8A8A-22865C26C7D4}"/>
              </a:ext>
            </a:extLst>
          </p:cNvPr>
          <p:cNvSpPr>
            <a:spLocks noGrp="1"/>
          </p:cNvSpPr>
          <p:nvPr>
            <p:ph type="title"/>
          </p:nvPr>
        </p:nvSpPr>
        <p:spPr/>
        <p:txBody>
          <a:bodyPr/>
          <a:lstStyle/>
          <a:p>
            <a:r>
              <a:rPr lang="et-EE" dirty="0"/>
              <a:t>Seksuaalne ahistamine </a:t>
            </a:r>
            <a:br>
              <a:rPr lang="et-EE" dirty="0"/>
            </a:br>
            <a:r>
              <a:rPr lang="et-EE" dirty="0"/>
              <a:t>(SoVS § 3 lg 1 p 5)</a:t>
            </a:r>
          </a:p>
        </p:txBody>
      </p:sp>
      <p:sp>
        <p:nvSpPr>
          <p:cNvPr id="3" name="Sisu kohatäide 2">
            <a:extLst>
              <a:ext uri="{FF2B5EF4-FFF2-40B4-BE49-F238E27FC236}">
                <a16:creationId xmlns:a16="http://schemas.microsoft.com/office/drawing/2014/main" id="{D276CC2A-A2D2-4B1D-F76D-7F8ADED58D21}"/>
              </a:ext>
            </a:extLst>
          </p:cNvPr>
          <p:cNvSpPr>
            <a:spLocks noGrp="1"/>
          </p:cNvSpPr>
          <p:nvPr>
            <p:ph idx="1"/>
          </p:nvPr>
        </p:nvSpPr>
        <p:spPr/>
        <p:txBody>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t-EE" b="0" i="0" u="none" strike="noStrike" kern="1200" cap="none" spc="0" normalizeH="0" baseline="0" noProof="0" dirty="0">
                <a:ln>
                  <a:noFill/>
                </a:ln>
                <a:solidFill>
                  <a:prstClr val="black"/>
                </a:solidFill>
                <a:effectLst/>
                <a:uLnTx/>
                <a:uFillTx/>
                <a:latin typeface="Sitka Text" panose="02000505000000020004" pitchFamily="2" charset="0"/>
                <a:ea typeface="Calibri" panose="020F0502020204030204" pitchFamily="34" charset="0"/>
                <a:cs typeface="Times New Roman" panose="02020603050405020304" pitchFamily="18" charset="0"/>
              </a:rPr>
              <a:t>leiab aset, kui esineb mis tahes alluvus- või sõltuvussuhtes isikule soovimatu tahtlik sõnaline, mittesõnaline või füüsiline seksuaalse olemusega käitumine või tegevus, mille eesmärk või tegelik toime on isiku väärikuse alandamine, mis loob häiriva, ähvardava, vaenuliku, halvustava, alandava või solvava õhkkonna, ning isik kas tõrjub sellist tegevust või talub sellist tegevust põhjusel, et see on otseselt või kaudselt väljendatuna eelduseks teenistusse või tööle võtmisele, töösuhte säilimisele, koolitusele lubamisele, tasu maksmisele või muudele eelistustele või soodustustele</a:t>
            </a:r>
            <a:endParaRPr kumimoji="0" lang="et-EE" b="0" i="0" u="none" strike="noStrike" kern="1200" cap="none" spc="0" normalizeH="0" baseline="0" noProof="0" dirty="0">
              <a:ln>
                <a:noFill/>
              </a:ln>
              <a:solidFill>
                <a:prstClr val="black"/>
              </a:solidFill>
              <a:effectLst/>
              <a:uLnTx/>
              <a:uFillTx/>
              <a:latin typeface="Sitka Text" panose="02000505000000020004" pitchFamily="2" charset="0"/>
            </a:endParaRPr>
          </a:p>
          <a:p>
            <a:endParaRPr lang="et-EE" dirty="0"/>
          </a:p>
        </p:txBody>
      </p:sp>
    </p:spTree>
    <p:extLst>
      <p:ext uri="{BB962C8B-B14F-4D97-AF65-F5344CB8AC3E}">
        <p14:creationId xmlns:p14="http://schemas.microsoft.com/office/powerpoint/2010/main" val="2835919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1E08039-EE19-1D3A-D5DF-E18D3F61E234}"/>
              </a:ext>
            </a:extLst>
          </p:cNvPr>
          <p:cNvSpPr>
            <a:spLocks noGrp="1"/>
          </p:cNvSpPr>
          <p:nvPr>
            <p:ph type="title"/>
          </p:nvPr>
        </p:nvSpPr>
        <p:spPr/>
        <p:txBody>
          <a:bodyPr/>
          <a:lstStyle/>
          <a:p>
            <a:r>
              <a:rPr lang="et-EE" dirty="0"/>
              <a:t>#MeToo</a:t>
            </a:r>
            <a:br>
              <a:rPr lang="et-EE" dirty="0"/>
            </a:br>
            <a:r>
              <a:rPr lang="et-EE" dirty="0"/>
              <a:t>ehk „mina ka“</a:t>
            </a:r>
          </a:p>
        </p:txBody>
      </p:sp>
      <p:sp>
        <p:nvSpPr>
          <p:cNvPr id="3" name="Sisu kohatäide 2">
            <a:extLst>
              <a:ext uri="{FF2B5EF4-FFF2-40B4-BE49-F238E27FC236}">
                <a16:creationId xmlns:a16="http://schemas.microsoft.com/office/drawing/2014/main" id="{AE3F2E84-F83C-06B1-76AF-33A21698B6B8}"/>
              </a:ext>
            </a:extLst>
          </p:cNvPr>
          <p:cNvSpPr>
            <a:spLocks noGrp="1"/>
          </p:cNvSpPr>
          <p:nvPr>
            <p:ph idx="1"/>
          </p:nvPr>
        </p:nvSpPr>
        <p:spPr/>
        <p:txBody>
          <a:bodyPr/>
          <a:lstStyle/>
          <a:p>
            <a:pPr marL="457200" indent="-457200">
              <a:buFont typeface="Arial" panose="020B0604020202020204" pitchFamily="34" charset="0"/>
              <a:buChar char="•"/>
            </a:pPr>
            <a:r>
              <a:rPr lang="et-EE" dirty="0">
                <a:latin typeface="Sitka Text" panose="02000505000000020004" pitchFamily="2" charset="0"/>
              </a:rPr>
              <a:t>Kampaania/liikumine sotsiaalmeedias</a:t>
            </a:r>
          </a:p>
          <a:p>
            <a:pPr marL="457200" indent="-457200">
              <a:buFont typeface="Arial" panose="020B0604020202020204" pitchFamily="34" charset="0"/>
              <a:buChar char="•"/>
            </a:pPr>
            <a:r>
              <a:rPr lang="et-EE" dirty="0">
                <a:latin typeface="Sitka Text" panose="02000505000000020004" pitchFamily="2" charset="0"/>
              </a:rPr>
              <a:t>Sai alguse aastal 2017 USAs</a:t>
            </a:r>
          </a:p>
          <a:p>
            <a:pPr marL="457200" indent="-457200">
              <a:buFont typeface="Arial" panose="020B0604020202020204" pitchFamily="34" charset="0"/>
              <a:buChar char="•"/>
            </a:pPr>
            <a:r>
              <a:rPr lang="et-EE" dirty="0">
                <a:latin typeface="Sitka Text" panose="02000505000000020004" pitchFamily="2" charset="0"/>
              </a:rPr>
              <a:t>Sajad tuhanded ahistamise ja seksuaalvägivalla ohvrid avalikustasid oma lood ja ahistajate nimed</a:t>
            </a:r>
          </a:p>
          <a:p>
            <a:pPr marL="457200" indent="-457200">
              <a:buFont typeface="Arial" panose="020B0604020202020204" pitchFamily="34" charset="0"/>
              <a:buChar char="•"/>
            </a:pPr>
            <a:r>
              <a:rPr lang="et-EE" dirty="0">
                <a:latin typeface="Sitka Text" panose="02000505000000020004" pitchFamily="2" charset="0"/>
              </a:rPr>
              <a:t>Eestis algatas feministlik arvamusportaal Feministeerium lugudesarja „Mina ka“</a:t>
            </a:r>
          </a:p>
          <a:p>
            <a:r>
              <a:rPr lang="et-EE" dirty="0">
                <a:latin typeface="Sitka Text" panose="02000505000000020004" pitchFamily="2" charset="0"/>
                <a:hlinkClick r:id="rId2"/>
              </a:rPr>
              <a:t>https://feministeerium.ee/</a:t>
            </a:r>
            <a:endParaRPr lang="et-EE" dirty="0">
              <a:latin typeface="Sitka Text" panose="02000505000000020004" pitchFamily="2" charset="0"/>
            </a:endParaRPr>
          </a:p>
          <a:p>
            <a:endParaRPr lang="et-EE" dirty="0">
              <a:latin typeface="Sitka Text" panose="02000505000000020004" pitchFamily="2" charset="0"/>
            </a:endParaRPr>
          </a:p>
          <a:p>
            <a:endParaRPr lang="et-EE" dirty="0"/>
          </a:p>
        </p:txBody>
      </p:sp>
    </p:spTree>
    <p:extLst>
      <p:ext uri="{BB962C8B-B14F-4D97-AF65-F5344CB8AC3E}">
        <p14:creationId xmlns:p14="http://schemas.microsoft.com/office/powerpoint/2010/main" val="2785149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67007B5-99E4-EB09-0C63-26DDE0A6C780}"/>
              </a:ext>
            </a:extLst>
          </p:cNvPr>
          <p:cNvSpPr>
            <a:spLocks noGrp="1"/>
          </p:cNvSpPr>
          <p:nvPr>
            <p:ph type="title"/>
          </p:nvPr>
        </p:nvSpPr>
        <p:spPr/>
        <p:txBody>
          <a:bodyPr/>
          <a:lstStyle/>
          <a:p>
            <a:r>
              <a:rPr lang="et-EE" dirty="0"/>
              <a:t>Ahistamise lood</a:t>
            </a:r>
          </a:p>
        </p:txBody>
      </p:sp>
      <p:sp>
        <p:nvSpPr>
          <p:cNvPr id="3" name="Sisu kohatäide 2">
            <a:extLst>
              <a:ext uri="{FF2B5EF4-FFF2-40B4-BE49-F238E27FC236}">
                <a16:creationId xmlns:a16="http://schemas.microsoft.com/office/drawing/2014/main" id="{99D14650-B045-D4C1-C505-7623C250DDC4}"/>
              </a:ext>
            </a:extLst>
          </p:cNvPr>
          <p:cNvSpPr>
            <a:spLocks noGrp="1"/>
          </p:cNvSpPr>
          <p:nvPr>
            <p:ph idx="1"/>
          </p:nvPr>
        </p:nvSpPr>
        <p:spPr>
          <a:pattFill prst="pct5">
            <a:fgClr>
              <a:schemeClr val="accent1">
                <a:hueOff val="0"/>
                <a:satOff val="0"/>
                <a:lumOff val="0"/>
              </a:schemeClr>
            </a:fgClr>
            <a:bgClr>
              <a:schemeClr val="bg1"/>
            </a:bgClr>
          </a:pattFill>
        </p:spPr>
        <p:txBody>
          <a:bodyPr/>
          <a:lstStyle/>
          <a:p>
            <a:endParaRPr lang="et-EE" dirty="0"/>
          </a:p>
          <a:p>
            <a:endParaRPr lang="et-EE" dirty="0"/>
          </a:p>
          <a:p>
            <a:pPr lvl="0"/>
            <a:r>
              <a:rPr lang="et-EE" sz="2800" dirty="0">
                <a:hlinkClick r:id="rId2"/>
              </a:rPr>
              <a:t>https://youtu.be/wIrhYXX-1Tg</a:t>
            </a:r>
            <a:endParaRPr lang="et-EE" sz="2800" dirty="0"/>
          </a:p>
          <a:p>
            <a:pPr lvl="0"/>
            <a:endParaRPr lang="et-EE" dirty="0"/>
          </a:p>
          <a:p>
            <a:pPr lvl="0">
              <a:lnSpc>
                <a:spcPct val="107000"/>
              </a:lnSpc>
              <a:spcAft>
                <a:spcPts val="800"/>
              </a:spcAft>
              <a:tabLst>
                <a:tab pos="457200" algn="l"/>
              </a:tabLst>
            </a:pPr>
            <a:r>
              <a:rPr lang="et-EE"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https://www.ohtuleht.ee/1029255/taismahus-indrek-kaingu-poisipolve-ahistuslugu-paneb-noudma-lapsed-vajavad-paremat-kaitset-kohe</a:t>
            </a:r>
            <a:endParaRPr lang="et-EE"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t-EE" dirty="0"/>
          </a:p>
        </p:txBody>
      </p:sp>
    </p:spTree>
    <p:extLst>
      <p:ext uri="{BB962C8B-B14F-4D97-AF65-F5344CB8AC3E}">
        <p14:creationId xmlns:p14="http://schemas.microsoft.com/office/powerpoint/2010/main" val="1391425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A762AC8-71B3-F636-88F9-801AEABA3927}"/>
              </a:ext>
            </a:extLst>
          </p:cNvPr>
          <p:cNvSpPr>
            <a:spLocks noGrp="1"/>
          </p:cNvSpPr>
          <p:nvPr>
            <p:ph type="title"/>
          </p:nvPr>
        </p:nvSpPr>
        <p:spPr/>
        <p:txBody>
          <a:bodyPr/>
          <a:lstStyle/>
          <a:p>
            <a:r>
              <a:rPr lang="et-EE" dirty="0"/>
              <a:t>Vägivald küberruumis</a:t>
            </a:r>
          </a:p>
        </p:txBody>
      </p:sp>
      <p:sp>
        <p:nvSpPr>
          <p:cNvPr id="3" name="Sisu kohatäide 2">
            <a:extLst>
              <a:ext uri="{FF2B5EF4-FFF2-40B4-BE49-F238E27FC236}">
                <a16:creationId xmlns:a16="http://schemas.microsoft.com/office/drawing/2014/main" id="{C264B2B7-B546-C18A-C249-CA48E20A3A05}"/>
              </a:ext>
            </a:extLst>
          </p:cNvPr>
          <p:cNvSpPr>
            <a:spLocks noGrp="1"/>
          </p:cNvSpPr>
          <p:nvPr>
            <p:ph idx="1"/>
          </p:nvPr>
        </p:nvSpPr>
        <p:spPr>
          <a:pattFill prst="pct5">
            <a:fgClr>
              <a:schemeClr val="accent1"/>
            </a:fgClr>
            <a:bgClr>
              <a:schemeClr val="bg1"/>
            </a:bgClr>
          </a:pattFill>
        </p:spPr>
        <p:txBody>
          <a:bodyPr/>
          <a:lstStyle/>
          <a:p>
            <a:r>
              <a:rPr lang="et-EE" dirty="0">
                <a:latin typeface="Sitka Text" panose="02000505000000020004" pitchFamily="2" charset="0"/>
              </a:rPr>
              <a:t>Kübervägivalda esineb mitmel erineval kujul</a:t>
            </a:r>
          </a:p>
          <a:p>
            <a:endParaRPr lang="et-EE" dirty="0">
              <a:latin typeface="Sitka Text" panose="02000505000000020004" pitchFamily="2" charset="0"/>
            </a:endParaRPr>
          </a:p>
          <a:p>
            <a:r>
              <a:rPr lang="et-EE" b="1" dirty="0">
                <a:latin typeface="Sitka Text" panose="02000505000000020004" pitchFamily="2" charset="0"/>
              </a:rPr>
              <a:t>võrgus seksuaalne ahistamine, jälitamine ja kiusamine, </a:t>
            </a:r>
          </a:p>
          <a:p>
            <a:r>
              <a:rPr lang="et-EE" b="1" dirty="0">
                <a:latin typeface="Sitka Text" panose="02000505000000020004" pitchFamily="2" charset="0"/>
              </a:rPr>
              <a:t>vihakõne, võrgutrollimine, identiteedivargus ja häkkimine</a:t>
            </a:r>
          </a:p>
          <a:p>
            <a:endParaRPr lang="et-EE" b="1" dirty="0">
              <a:latin typeface="Sitka Text" panose="02000505000000020004" pitchFamily="2" charset="0"/>
            </a:endParaRPr>
          </a:p>
          <a:p>
            <a:r>
              <a:rPr lang="et-EE" dirty="0">
                <a:latin typeface="Sitka Text" panose="02000505000000020004" pitchFamily="2" charset="0"/>
              </a:rPr>
              <a:t>Põhirõhk võrgus seksuaalse vägivalla vormidel, mis võivad hõlmata nii tüdrukuid kui ka poisse, vanuses 13–16 aastat, vanuserühma, kes suhtleb ja loob suhteid</a:t>
            </a:r>
          </a:p>
          <a:p>
            <a:endParaRPr lang="et-EE" dirty="0"/>
          </a:p>
        </p:txBody>
      </p:sp>
    </p:spTree>
    <p:extLst>
      <p:ext uri="{BB962C8B-B14F-4D97-AF65-F5344CB8AC3E}">
        <p14:creationId xmlns:p14="http://schemas.microsoft.com/office/powerpoint/2010/main" val="966772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8BEED08-1C47-B465-D770-1B2356E5F505}"/>
              </a:ext>
            </a:extLst>
          </p:cNvPr>
          <p:cNvSpPr>
            <a:spLocks noGrp="1"/>
          </p:cNvSpPr>
          <p:nvPr>
            <p:ph type="title"/>
          </p:nvPr>
        </p:nvSpPr>
        <p:spPr/>
        <p:txBody>
          <a:bodyPr/>
          <a:lstStyle/>
          <a:p>
            <a:r>
              <a:rPr lang="et-EE" dirty="0"/>
              <a:t>Ärakasutamine, sundimine ja ähvardamine</a:t>
            </a:r>
          </a:p>
        </p:txBody>
      </p:sp>
      <p:sp>
        <p:nvSpPr>
          <p:cNvPr id="3" name="Sisu kohatäide 2">
            <a:extLst>
              <a:ext uri="{FF2B5EF4-FFF2-40B4-BE49-F238E27FC236}">
                <a16:creationId xmlns:a16="http://schemas.microsoft.com/office/drawing/2014/main" id="{74BF1EAE-8486-A251-ABCE-104ED9071A95}"/>
              </a:ext>
            </a:extLst>
          </p:cNvPr>
          <p:cNvSpPr>
            <a:spLocks noGrp="1"/>
          </p:cNvSpPr>
          <p:nvPr>
            <p:ph idx="1"/>
          </p:nvPr>
        </p:nvSpPr>
        <p:spPr>
          <a:pattFill prst="pct5">
            <a:fgClr>
              <a:schemeClr val="accent1"/>
            </a:fgClr>
            <a:bgClr>
              <a:schemeClr val="bg1"/>
            </a:bgClr>
          </a:pattFill>
        </p:spPr>
        <p:txBody>
          <a:bodyPr>
            <a:normAutofit lnSpcReduction="10000"/>
          </a:bodyPr>
          <a:lstStyle/>
          <a:p>
            <a:pPr marL="577850" lvl="0" indent="-457200" algn="l" rtl="0">
              <a:lnSpc>
                <a:spcPct val="105000"/>
              </a:lnSpc>
              <a:spcBef>
                <a:spcPts val="1200"/>
              </a:spcBef>
              <a:spcAft>
                <a:spcPts val="0"/>
              </a:spcAft>
              <a:buClr>
                <a:srgbClr val="000000"/>
              </a:buClr>
              <a:buSzPts val="1700"/>
              <a:buFont typeface="Arial" panose="020B0604020202020204" pitchFamily="34" charset="0"/>
              <a:buChar char="•"/>
            </a:pPr>
            <a:r>
              <a:rPr lang="et-EE" sz="2800" dirty="0">
                <a:solidFill>
                  <a:srgbClr val="000000"/>
                </a:solidFill>
                <a:latin typeface="Sitka Text" panose="02000505000000020004" pitchFamily="2" charset="0"/>
                <a:ea typeface="Arial"/>
                <a:cs typeface="Arial"/>
                <a:sym typeface="Arial"/>
              </a:rPr>
              <a:t>Kellegi võrgus ahistamine või survestamine seksuaalpiltide jagamiseks või seksuaalkäitumiseks (veebis või võrguühenduseta)</a:t>
            </a:r>
          </a:p>
          <a:p>
            <a:pPr marL="577850" lvl="0" indent="-457200" algn="l" rtl="0">
              <a:lnSpc>
                <a:spcPct val="105000"/>
              </a:lnSpc>
              <a:spcBef>
                <a:spcPts val="0"/>
              </a:spcBef>
              <a:spcAft>
                <a:spcPts val="0"/>
              </a:spcAft>
              <a:buClr>
                <a:srgbClr val="000000"/>
              </a:buClr>
              <a:buSzPts val="1700"/>
              <a:buFont typeface="Arial" panose="020B0604020202020204" pitchFamily="34" charset="0"/>
              <a:buChar char="•"/>
            </a:pPr>
            <a:r>
              <a:rPr lang="et-EE" sz="2800" dirty="0">
                <a:solidFill>
                  <a:srgbClr val="000000"/>
                </a:solidFill>
                <a:latin typeface="Sitka Text" panose="02000505000000020004" pitchFamily="2" charset="0"/>
                <a:ea typeface="Arial"/>
                <a:cs typeface="Arial"/>
                <a:sym typeface="Arial"/>
              </a:rPr>
              <a:t>Seksuaalse sisu avaldamise ähvarduse kasutamine kellegi sundimiseks või väljapressimiseks (nn väljapressimine)</a:t>
            </a:r>
          </a:p>
          <a:p>
            <a:pPr marL="577850" lvl="0" indent="-457200" algn="l" rtl="0">
              <a:lnSpc>
                <a:spcPct val="105000"/>
              </a:lnSpc>
              <a:spcBef>
                <a:spcPts val="0"/>
              </a:spcBef>
              <a:spcAft>
                <a:spcPts val="0"/>
              </a:spcAft>
              <a:buClr>
                <a:srgbClr val="000000"/>
              </a:buClr>
              <a:buSzPts val="1700"/>
              <a:buFont typeface="Arial" panose="020B0604020202020204" pitchFamily="34" charset="0"/>
              <a:buChar char="•"/>
            </a:pPr>
            <a:r>
              <a:rPr lang="et-EE" sz="2800" dirty="0">
                <a:solidFill>
                  <a:srgbClr val="000000"/>
                </a:solidFill>
                <a:latin typeface="Sitka Text" panose="02000505000000020004" pitchFamily="2" charset="0"/>
                <a:ea typeface="Arial"/>
                <a:cs typeface="Arial"/>
                <a:sym typeface="Arial"/>
              </a:rPr>
              <a:t>Seksuaalse iseloomuga võrguähvardused (nt vägistamisähvardused)</a:t>
            </a:r>
          </a:p>
          <a:p>
            <a:pPr marL="577850" lvl="0" indent="-457200" algn="l" rtl="0">
              <a:lnSpc>
                <a:spcPct val="105000"/>
              </a:lnSpc>
              <a:spcBef>
                <a:spcPts val="0"/>
              </a:spcBef>
              <a:spcAft>
                <a:spcPts val="0"/>
              </a:spcAft>
              <a:buClr>
                <a:srgbClr val="000000"/>
              </a:buClr>
              <a:buSzPts val="1700"/>
              <a:buFont typeface="Arial" panose="020B0604020202020204" pitchFamily="34" charset="0"/>
              <a:buChar char="•"/>
            </a:pPr>
            <a:r>
              <a:rPr lang="et-EE" sz="2800" dirty="0">
                <a:solidFill>
                  <a:srgbClr val="000000"/>
                </a:solidFill>
                <a:latin typeface="Sitka Text" panose="02000505000000020004" pitchFamily="2" charset="0"/>
                <a:ea typeface="Arial"/>
                <a:cs typeface="Arial"/>
                <a:sym typeface="Arial"/>
              </a:rPr>
              <a:t>Teiste õhutamine Internetis seksuaalvägivalda toime panema</a:t>
            </a:r>
          </a:p>
          <a:p>
            <a:pPr marL="577850" lvl="0" indent="-457200" algn="l" rtl="0">
              <a:lnSpc>
                <a:spcPct val="105000"/>
              </a:lnSpc>
              <a:spcBef>
                <a:spcPts val="0"/>
              </a:spcBef>
              <a:spcAft>
                <a:spcPts val="0"/>
              </a:spcAft>
              <a:buClr>
                <a:srgbClr val="000000"/>
              </a:buClr>
              <a:buSzPts val="1700"/>
              <a:buFont typeface="Arial" panose="020B0604020202020204" pitchFamily="34" charset="0"/>
              <a:buChar char="•"/>
            </a:pPr>
            <a:r>
              <a:rPr lang="et-EE" sz="2800" dirty="0">
                <a:solidFill>
                  <a:srgbClr val="000000"/>
                </a:solidFill>
                <a:latin typeface="Sitka Text" panose="02000505000000020004" pitchFamily="2" charset="0"/>
                <a:ea typeface="Arial"/>
                <a:cs typeface="Arial"/>
                <a:sym typeface="Arial"/>
              </a:rPr>
              <a:t>Kellegi kihutamine seksuaalkäitumisel osalema ja seejärel selle kohta tõendite jagamine</a:t>
            </a:r>
          </a:p>
          <a:p>
            <a:endParaRPr lang="et-EE" dirty="0"/>
          </a:p>
        </p:txBody>
      </p:sp>
    </p:spTree>
    <p:extLst>
      <p:ext uri="{BB962C8B-B14F-4D97-AF65-F5344CB8AC3E}">
        <p14:creationId xmlns:p14="http://schemas.microsoft.com/office/powerpoint/2010/main" val="1017465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551EAED-FA8E-0B0F-DC82-BBEA36B7B528}"/>
              </a:ext>
            </a:extLst>
          </p:cNvPr>
          <p:cNvSpPr>
            <a:spLocks noGrp="1"/>
          </p:cNvSpPr>
          <p:nvPr>
            <p:ph type="title"/>
          </p:nvPr>
        </p:nvSpPr>
        <p:spPr/>
        <p:txBody>
          <a:bodyPr/>
          <a:lstStyle/>
          <a:p>
            <a:r>
              <a:rPr lang="et-EE" dirty="0"/>
              <a:t>Seksuaalne kiusamine</a:t>
            </a:r>
          </a:p>
        </p:txBody>
      </p:sp>
      <p:sp>
        <p:nvSpPr>
          <p:cNvPr id="3" name="Sisu kohatäide 2">
            <a:extLst>
              <a:ext uri="{FF2B5EF4-FFF2-40B4-BE49-F238E27FC236}">
                <a16:creationId xmlns:a16="http://schemas.microsoft.com/office/drawing/2014/main" id="{783D533D-EF04-2A59-B6FD-0CF0FF0E5F3E}"/>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t-EE" dirty="0">
                <a:latin typeface="Sitka Text" panose="02000505000000020004" pitchFamily="2" charset="0"/>
              </a:rPr>
              <a:t>Internetis postitatud kuulujutud või valed isiku seksuaalkäitumise kohta</a:t>
            </a:r>
          </a:p>
          <a:p>
            <a:pPr marL="457200" indent="-457200">
              <a:buFont typeface="Arial" panose="020B0604020202020204" pitchFamily="34" charset="0"/>
              <a:buChar char="•"/>
            </a:pPr>
            <a:r>
              <a:rPr lang="et-EE" dirty="0">
                <a:latin typeface="Sitka Text" panose="02000505000000020004" pitchFamily="2" charset="0"/>
              </a:rPr>
              <a:t>Solvav või diskrimineeriv seksuaalne keel ja nimekõned Internetis</a:t>
            </a:r>
          </a:p>
          <a:p>
            <a:pPr marL="457200" indent="-457200">
              <a:buFont typeface="Arial" panose="020B0604020202020204" pitchFamily="34" charset="0"/>
              <a:buChar char="•"/>
            </a:pPr>
            <a:r>
              <a:rPr lang="et-EE" dirty="0">
                <a:latin typeface="Sitka Text" panose="02000505000000020004" pitchFamily="2" charset="0"/>
              </a:rPr>
              <a:t>Kellegi teisena esinemine ja tema maine kahjustamine seksuaalse sisu jagamise või muu seksuaalse ahistamise kaudu (nt võltsprofiilide kaudu)</a:t>
            </a:r>
          </a:p>
          <a:p>
            <a:pPr marL="457200" indent="-457200">
              <a:buFont typeface="Arial" panose="020B0604020202020204" pitchFamily="34" charset="0"/>
              <a:buChar char="•"/>
            </a:pPr>
            <a:r>
              <a:rPr lang="et-EE" dirty="0">
                <a:latin typeface="Sitka Text" panose="02000505000000020004" pitchFamily="2" charset="0"/>
              </a:rPr>
              <a:t>Isikuandmed (nt kontaktandmed), mida jagatakse Internetis seksuaalse ahistamise (</a:t>
            </a:r>
            <a:r>
              <a:rPr lang="et-EE" i="1" dirty="0">
                <a:latin typeface="Sitka Text" panose="02000505000000020004" pitchFamily="2" charset="0"/>
              </a:rPr>
              <a:t>doxing) </a:t>
            </a:r>
            <a:r>
              <a:rPr lang="et-EE" dirty="0">
                <a:latin typeface="Sitka Text" panose="02000505000000020004" pitchFamily="2" charset="0"/>
              </a:rPr>
              <a:t>julgustamiseks.</a:t>
            </a:r>
          </a:p>
          <a:p>
            <a:pPr marL="457200" indent="-457200">
              <a:buFont typeface="Arial" panose="020B0604020202020204" pitchFamily="34" charset="0"/>
              <a:buChar char="•"/>
            </a:pPr>
            <a:r>
              <a:rPr lang="et-EE" dirty="0">
                <a:latin typeface="Sitka Text" panose="02000505000000020004" pitchFamily="2" charset="0"/>
              </a:rPr>
              <a:t>Kiusamine tegeliku või arvatava soo ja/või seksuaalse sättumuse tõttu</a:t>
            </a:r>
          </a:p>
          <a:p>
            <a:pPr marL="457200" indent="-457200">
              <a:buFont typeface="Arial" panose="020B0604020202020204" pitchFamily="34" charset="0"/>
              <a:buChar char="•"/>
            </a:pPr>
            <a:r>
              <a:rPr lang="et-EE" dirty="0">
                <a:latin typeface="Sitka Text" panose="02000505000000020004" pitchFamily="2" charset="0"/>
              </a:rPr>
              <a:t>Keha häbistamine</a:t>
            </a:r>
          </a:p>
          <a:p>
            <a:pPr marL="457200" indent="-457200">
              <a:buFont typeface="Arial" panose="020B0604020202020204" pitchFamily="34" charset="0"/>
              <a:buChar char="•"/>
            </a:pPr>
            <a:r>
              <a:rPr lang="et-EE" dirty="0">
                <a:latin typeface="Sitka Text" panose="02000505000000020004" pitchFamily="2" charset="0"/>
              </a:rPr>
              <a:t>Kellegi personaalse info avalikustamine, kus isiku seksuaalsusest või soolisest identiteedist teatatakse veebis ilma tema nõusolekuta</a:t>
            </a:r>
          </a:p>
          <a:p>
            <a:endParaRPr lang="et-EE" dirty="0"/>
          </a:p>
        </p:txBody>
      </p:sp>
    </p:spTree>
    <p:extLst>
      <p:ext uri="{BB962C8B-B14F-4D97-AF65-F5344CB8AC3E}">
        <p14:creationId xmlns:p14="http://schemas.microsoft.com/office/powerpoint/2010/main" val="3600152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172673E-2E7B-AD83-B6C0-D9E5ED2E4653}"/>
              </a:ext>
            </a:extLst>
          </p:cNvPr>
          <p:cNvSpPr>
            <a:spLocks noGrp="1"/>
          </p:cNvSpPr>
          <p:nvPr>
            <p:ph type="title"/>
          </p:nvPr>
        </p:nvSpPr>
        <p:spPr/>
        <p:txBody>
          <a:bodyPr/>
          <a:lstStyle/>
          <a:p>
            <a:r>
              <a:rPr lang="et-EE" dirty="0"/>
              <a:t>Soovimatu seksualiseerimine</a:t>
            </a:r>
          </a:p>
        </p:txBody>
      </p:sp>
      <p:sp>
        <p:nvSpPr>
          <p:cNvPr id="3" name="Sisu kohatäide 2">
            <a:extLst>
              <a:ext uri="{FF2B5EF4-FFF2-40B4-BE49-F238E27FC236}">
                <a16:creationId xmlns:a16="http://schemas.microsoft.com/office/drawing/2014/main" id="{22898551-CF69-30E0-1C29-8947258A63AD}"/>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t-EE" dirty="0">
                <a:latin typeface="Sitka Text" panose="02000505000000020004" pitchFamily="2" charset="0"/>
              </a:rPr>
              <a:t>Seksuaalsed  veebikommentaarid (nt fotodel)</a:t>
            </a:r>
          </a:p>
          <a:p>
            <a:pPr marL="457200" indent="-457200">
              <a:buFont typeface="Arial" panose="020B0604020202020204" pitchFamily="34" charset="0"/>
              <a:buChar char="•"/>
            </a:pPr>
            <a:r>
              <a:rPr lang="et-EE" dirty="0">
                <a:latin typeface="Sitka Text" panose="02000505000000020004" pitchFamily="2" charset="0"/>
              </a:rPr>
              <a:t>Seksuaalsed viiruskampaaniad, mis sunnivad inimesi osalema</a:t>
            </a:r>
          </a:p>
          <a:p>
            <a:pPr marL="457200" indent="-457200">
              <a:buFont typeface="Arial" panose="020B0604020202020204" pitchFamily="34" charset="0"/>
              <a:buChar char="•"/>
            </a:pPr>
            <a:r>
              <a:rPr lang="et-EE" dirty="0">
                <a:latin typeface="Sitka Text" panose="02000505000000020004" pitchFamily="2" charset="0"/>
              </a:rPr>
              <a:t>Kellelegi seksuaalse sisu (piltide, emotikonide, sõnumite) saatmine ilma tema nõusolekuta</a:t>
            </a:r>
          </a:p>
          <a:p>
            <a:pPr marL="457200" indent="-457200">
              <a:buFont typeface="Arial" panose="020B0604020202020204" pitchFamily="34" charset="0"/>
              <a:buChar char="•"/>
            </a:pPr>
            <a:r>
              <a:rPr lang="et-EE" dirty="0">
                <a:latin typeface="Sitka Text" panose="02000505000000020004" pitchFamily="2" charset="0"/>
              </a:rPr>
              <a:t>Soovimatud seksuaalsed lähenemiskatsed või seksuaalsete teenete taotlused</a:t>
            </a:r>
          </a:p>
          <a:p>
            <a:pPr marL="457200" indent="-457200">
              <a:buFont typeface="Arial" panose="020B0604020202020204" pitchFamily="34" charset="0"/>
              <a:buChar char="•"/>
            </a:pPr>
            <a:r>
              <a:rPr lang="et-EE" dirty="0">
                <a:latin typeface="Sitka Text" panose="02000505000000020004" pitchFamily="2" charset="0"/>
              </a:rPr>
              <a:t>Seksuaalse iseloomuga "naljad"</a:t>
            </a:r>
          </a:p>
          <a:p>
            <a:pPr marL="457200" indent="-457200">
              <a:buFont typeface="Arial" panose="020B0604020202020204" pitchFamily="34" charset="0"/>
              <a:buChar char="•"/>
            </a:pPr>
            <a:r>
              <a:rPr lang="et-EE" dirty="0">
                <a:latin typeface="Sitka Text" panose="02000505000000020004" pitchFamily="2" charset="0"/>
              </a:rPr>
              <a:t>Kaaslaste „hindamine“ atraktiivsuse või (väidetava) seksuaalse aktiivsuse järgi</a:t>
            </a:r>
          </a:p>
          <a:p>
            <a:pPr marL="457200" indent="-457200">
              <a:buFont typeface="Arial" panose="020B0604020202020204" pitchFamily="34" charset="0"/>
              <a:buChar char="•"/>
            </a:pPr>
            <a:r>
              <a:rPr lang="et-EE" dirty="0">
                <a:latin typeface="Sitka Text" panose="02000505000000020004" pitchFamily="2" charset="0"/>
              </a:rPr>
              <a:t>Isiku kujutiste muutmine seksuaalseks</a:t>
            </a:r>
          </a:p>
          <a:p>
            <a:endParaRPr lang="et-EE" dirty="0"/>
          </a:p>
        </p:txBody>
      </p:sp>
    </p:spTree>
    <p:extLst>
      <p:ext uri="{BB962C8B-B14F-4D97-AF65-F5344CB8AC3E}">
        <p14:creationId xmlns:p14="http://schemas.microsoft.com/office/powerpoint/2010/main" val="330455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13DF0CC-EAF0-318E-73DF-E7D0CE20AA4B}"/>
              </a:ext>
            </a:extLst>
          </p:cNvPr>
          <p:cNvSpPr>
            <a:spLocks noGrp="1"/>
          </p:cNvSpPr>
          <p:nvPr>
            <p:ph type="title"/>
          </p:nvPr>
        </p:nvSpPr>
        <p:spPr/>
        <p:txBody>
          <a:bodyPr>
            <a:normAutofit fontScale="90000"/>
          </a:bodyPr>
          <a:lstStyle/>
          <a:p>
            <a:r>
              <a:rPr lang="et-EE" dirty="0"/>
              <a:t>Küberkohtingu väärkohtlemine (</a:t>
            </a:r>
            <a:r>
              <a:rPr lang="et-EE" i="1" dirty="0"/>
              <a:t>cyber-dating abuse </a:t>
            </a:r>
            <a:r>
              <a:rPr lang="et-EE" dirty="0"/>
              <a:t>(CDA))</a:t>
            </a:r>
          </a:p>
        </p:txBody>
      </p:sp>
      <p:sp>
        <p:nvSpPr>
          <p:cNvPr id="3" name="Sisu kohatäide 2">
            <a:extLst>
              <a:ext uri="{FF2B5EF4-FFF2-40B4-BE49-F238E27FC236}">
                <a16:creationId xmlns:a16="http://schemas.microsoft.com/office/drawing/2014/main" id="{8C778742-6605-85BA-5E12-3DBD42768736}"/>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t-EE" dirty="0">
                <a:latin typeface="Sitka Text" panose="02000505000000020004" pitchFamily="2" charset="0"/>
              </a:rPr>
              <a:t>Ahistamise erivorm romantilistes võrgusuhetes</a:t>
            </a:r>
          </a:p>
          <a:p>
            <a:pPr marL="457200" indent="-457200">
              <a:buFont typeface="Arial" panose="020B0604020202020204" pitchFamily="34" charset="0"/>
              <a:buChar char="•"/>
            </a:pPr>
            <a:r>
              <a:rPr lang="et-EE" dirty="0">
                <a:latin typeface="Sitka Text" panose="02000505000000020004" pitchFamily="2" charset="0"/>
              </a:rPr>
              <a:t>CDA sisaldab kahte kuritahtliku käitumise rühma</a:t>
            </a:r>
          </a:p>
          <a:p>
            <a:r>
              <a:rPr lang="et-EE" dirty="0">
                <a:latin typeface="Sitka Text" panose="02000505000000020004" pitchFamily="2" charset="0"/>
              </a:rPr>
              <a:t>Esimene neist on seotud otsese agressiooniga, mis hõlmab selliseid tegevusi nagu ähvardused, solvamised ja negatiivse teabe jagamine või kuulujuttude levitamine partneri või endise partneri kohta eesmärgiga neid kahjustada. </a:t>
            </a:r>
          </a:p>
          <a:p>
            <a:r>
              <a:rPr lang="et-EE" dirty="0">
                <a:latin typeface="Sitka Text" panose="02000505000000020004" pitchFamily="2" charset="0"/>
              </a:rPr>
              <a:t>Teine rühm viitab kontrollile, mis puudutab käitumist, nagu sekkumine kellegi isiklikku digiellu, inimestevaheliste suhete ja igapäevategevuste jälgimine. </a:t>
            </a:r>
          </a:p>
          <a:p>
            <a:r>
              <a:rPr lang="et-EE" dirty="0">
                <a:latin typeface="Sitka Text" panose="02000505000000020004" pitchFamily="2" charset="0"/>
              </a:rPr>
              <a:t>Seega hõlmab CDA partneri ahistamist, jälitamist, kontrolli või kuritarvitamist digitaalsete vahendite kaudu.</a:t>
            </a:r>
          </a:p>
          <a:p>
            <a:endParaRPr lang="et-EE" dirty="0"/>
          </a:p>
        </p:txBody>
      </p:sp>
    </p:spTree>
    <p:extLst>
      <p:ext uri="{BB962C8B-B14F-4D97-AF65-F5344CB8AC3E}">
        <p14:creationId xmlns:p14="http://schemas.microsoft.com/office/powerpoint/2010/main" val="66914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B90BDC3-9365-9AEC-51FB-B615AF0D80AC}"/>
              </a:ext>
            </a:extLst>
          </p:cNvPr>
          <p:cNvSpPr>
            <a:spLocks noGrp="1"/>
          </p:cNvSpPr>
          <p:nvPr>
            <p:ph type="title"/>
          </p:nvPr>
        </p:nvSpPr>
        <p:spPr/>
        <p:txBody>
          <a:bodyPr/>
          <a:lstStyle/>
          <a:p>
            <a:r>
              <a:rPr lang="et-EE" dirty="0"/>
              <a:t>Kübervägivalla põhjused</a:t>
            </a:r>
          </a:p>
        </p:txBody>
      </p:sp>
      <p:sp>
        <p:nvSpPr>
          <p:cNvPr id="3" name="Sisu kohatäide 2">
            <a:extLst>
              <a:ext uri="{FF2B5EF4-FFF2-40B4-BE49-F238E27FC236}">
                <a16:creationId xmlns:a16="http://schemas.microsoft.com/office/drawing/2014/main" id="{1AF0086C-6601-B4BA-3072-5E3D211E035D}"/>
              </a:ext>
            </a:extLst>
          </p:cNvPr>
          <p:cNvSpPr>
            <a:spLocks noGrp="1"/>
          </p:cNvSpPr>
          <p:nvPr>
            <p:ph idx="1"/>
          </p:nvPr>
        </p:nvSpPr>
        <p:spPr/>
        <p:txBody>
          <a:bodyPr>
            <a:normAutofit lnSpcReduction="10000"/>
          </a:bodyPr>
          <a:lstStyle/>
          <a:p>
            <a:pPr marL="585666" lvl="0" indent="-457200" algn="just" rtl="0">
              <a:spcBef>
                <a:spcPts val="1200"/>
              </a:spcBef>
              <a:spcAft>
                <a:spcPts val="0"/>
              </a:spcAft>
              <a:buSzPct val="100000"/>
              <a:buFont typeface="Arial" panose="020B0604020202020204" pitchFamily="34" charset="0"/>
              <a:buChar char="•"/>
            </a:pPr>
            <a:r>
              <a:rPr lang="et-EE" sz="2800" dirty="0">
                <a:latin typeface="Sitka Text" panose="02000505000000020004" pitchFamily="2" charset="0"/>
                <a:ea typeface="Arial"/>
                <a:cs typeface="Arial"/>
                <a:sym typeface="Arial"/>
              </a:rPr>
              <a:t>Vastastikune surve: see muudab nad populaarseks ning pälvib nende sõprade heakskiidu ja lugupidamise. Mõnikord kardavad nad ise ohvriks saada, kui nad ei osale</a:t>
            </a:r>
          </a:p>
          <a:p>
            <a:pPr marL="585666" lvl="0" indent="-457200" algn="just" rtl="0">
              <a:spcBef>
                <a:spcPts val="0"/>
              </a:spcBef>
              <a:spcAft>
                <a:spcPts val="0"/>
              </a:spcAft>
              <a:buSzPct val="100000"/>
              <a:buFont typeface="Arial" panose="020B0604020202020204" pitchFamily="34" charset="0"/>
              <a:buChar char="•"/>
            </a:pPr>
            <a:r>
              <a:rPr lang="et-EE" dirty="0">
                <a:latin typeface="Sitka Text" panose="02000505000000020004" pitchFamily="2" charset="0"/>
                <a:ea typeface="Arial"/>
                <a:cs typeface="Arial"/>
                <a:sym typeface="Arial"/>
              </a:rPr>
              <a:t>K</a:t>
            </a:r>
            <a:r>
              <a:rPr lang="et-EE" sz="2800" dirty="0">
                <a:latin typeface="Sitka Text" panose="02000505000000020004" pitchFamily="2" charset="0"/>
                <a:ea typeface="Arial"/>
                <a:cs typeface="Arial"/>
                <a:sym typeface="Arial"/>
              </a:rPr>
              <a:t>ättemaks: kellegi, näiteks endise tüdruksõbra, häbistamine või tagasitegemine, mis on sageli tingitud haiget saamisest või ebakindlast tundest</a:t>
            </a:r>
          </a:p>
          <a:p>
            <a:pPr marL="585666" lvl="0" indent="-457200" algn="just" rtl="0">
              <a:spcBef>
                <a:spcPts val="0"/>
              </a:spcBef>
              <a:spcAft>
                <a:spcPts val="0"/>
              </a:spcAft>
              <a:buSzPct val="100000"/>
              <a:buFont typeface="Arial" panose="020B0604020202020204" pitchFamily="34" charset="0"/>
              <a:buChar char="•"/>
            </a:pPr>
            <a:r>
              <a:rPr lang="et-EE" sz="2800" dirty="0">
                <a:latin typeface="Sitka Text" panose="02000505000000020004" pitchFamily="2" charset="0"/>
                <a:ea typeface="Arial"/>
                <a:cs typeface="Arial"/>
                <a:sym typeface="Arial"/>
              </a:rPr>
              <a:t>Anonüümsus: Internet võimaldab inimestel oma identiteeti varjata</a:t>
            </a:r>
          </a:p>
          <a:p>
            <a:pPr marL="585666" lvl="0" indent="-457200" algn="just" rtl="0">
              <a:spcBef>
                <a:spcPts val="0"/>
              </a:spcBef>
              <a:spcAft>
                <a:spcPts val="0"/>
              </a:spcAft>
              <a:buSzPct val="100000"/>
              <a:buFont typeface="Arial" panose="020B0604020202020204" pitchFamily="34" charset="0"/>
              <a:buChar char="•"/>
            </a:pPr>
            <a:r>
              <a:rPr lang="et-EE" dirty="0">
                <a:latin typeface="Sitka Text" panose="02000505000000020004" pitchFamily="2" charset="0"/>
                <a:ea typeface="Arial"/>
                <a:cs typeface="Arial"/>
                <a:sym typeface="Arial"/>
              </a:rPr>
              <a:t>I</a:t>
            </a:r>
            <a:r>
              <a:rPr lang="et-EE" sz="2800" dirty="0">
                <a:latin typeface="Sitka Text" panose="02000505000000020004" pitchFamily="2" charset="0"/>
                <a:ea typeface="Arial"/>
                <a:cs typeface="Arial"/>
                <a:sym typeface="Arial"/>
              </a:rPr>
              <a:t>nimesed teevad veebis asju, mida nad võrguühenduseta ei teeks ega ütleks, sest arvavad, et on anonüümsed</a:t>
            </a:r>
          </a:p>
          <a:p>
            <a:pPr marL="583224" lvl="0" indent="-457200" algn="just" rtl="0">
              <a:spcBef>
                <a:spcPts val="0"/>
              </a:spcBef>
              <a:spcAft>
                <a:spcPts val="0"/>
              </a:spcAft>
              <a:buSzPct val="100000"/>
              <a:buFont typeface="Arial" panose="020B0604020202020204" pitchFamily="34" charset="0"/>
              <a:buChar char="•"/>
            </a:pPr>
            <a:r>
              <a:rPr lang="et-EE" dirty="0">
                <a:latin typeface="Sitka Text" panose="02000505000000020004" pitchFamily="2" charset="0"/>
                <a:ea typeface="Arial"/>
                <a:cs typeface="Arial"/>
                <a:sym typeface="Arial"/>
              </a:rPr>
              <a:t>A</a:t>
            </a:r>
            <a:r>
              <a:rPr lang="et-EE" sz="2800" dirty="0">
                <a:latin typeface="Sitka Text" panose="02000505000000020004" pitchFamily="2" charset="0"/>
                <a:ea typeface="Arial"/>
                <a:cs typeface="Arial"/>
                <a:sym typeface="Arial"/>
              </a:rPr>
              <a:t>renguetapp: puberteedieas uurivad noored seksuaalsust, piire ja võtavad sageli kergemini riske, mõtlemata tagajärgedele</a:t>
            </a:r>
          </a:p>
          <a:p>
            <a:endParaRPr lang="et-EE" dirty="0"/>
          </a:p>
        </p:txBody>
      </p:sp>
    </p:spTree>
    <p:extLst>
      <p:ext uri="{BB962C8B-B14F-4D97-AF65-F5344CB8AC3E}">
        <p14:creationId xmlns:p14="http://schemas.microsoft.com/office/powerpoint/2010/main" val="3474022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8E22096-465B-DD6F-6B9A-3F7B47194BA3}"/>
              </a:ext>
            </a:extLst>
          </p:cNvPr>
          <p:cNvSpPr>
            <a:spLocks noGrp="1"/>
          </p:cNvSpPr>
          <p:nvPr>
            <p:ph type="title"/>
          </p:nvPr>
        </p:nvSpPr>
        <p:spPr/>
        <p:txBody>
          <a:bodyPr/>
          <a:lstStyle/>
          <a:p>
            <a:r>
              <a:rPr lang="et-EE" dirty="0"/>
              <a:t>Kübervägivalla põhjused</a:t>
            </a:r>
          </a:p>
        </p:txBody>
      </p:sp>
      <p:sp>
        <p:nvSpPr>
          <p:cNvPr id="3" name="Sisu kohatäide 2">
            <a:extLst>
              <a:ext uri="{FF2B5EF4-FFF2-40B4-BE49-F238E27FC236}">
                <a16:creationId xmlns:a16="http://schemas.microsoft.com/office/drawing/2014/main" id="{9E795D7B-0A3A-DEB6-D096-47AB924B9C0B}"/>
              </a:ext>
            </a:extLst>
          </p:cNvPr>
          <p:cNvSpPr>
            <a:spLocks noGrp="1"/>
          </p:cNvSpPr>
          <p:nvPr>
            <p:ph idx="1"/>
          </p:nvPr>
        </p:nvSpPr>
        <p:spPr/>
        <p:txBody>
          <a:bodyPr>
            <a:normAutofit fontScale="92500" lnSpcReduction="10000"/>
          </a:bodyPr>
          <a:lstStyle/>
          <a:p>
            <a:pPr marL="457200" indent="-457200" algn="just">
              <a:buFont typeface="Arial" panose="020B0604020202020204" pitchFamily="34" charset="0"/>
              <a:buChar char="•"/>
            </a:pPr>
            <a:r>
              <a:rPr lang="et-EE" dirty="0">
                <a:latin typeface="Sitka Text" panose="02000505000000020004" pitchFamily="2" charset="0"/>
              </a:rPr>
              <a:t>Normaliseerimine: sageli ei tunnistata seda võrguvägivallaks või lubamatuks käitumiseks. Noortele sageli ei õpetata, kuidas terved suhted välja näevad</a:t>
            </a:r>
          </a:p>
          <a:p>
            <a:pPr marL="457200" indent="-457200" algn="just">
              <a:buFont typeface="Arial" panose="020B0604020202020204" pitchFamily="34" charset="0"/>
              <a:buChar char="•"/>
            </a:pPr>
            <a:r>
              <a:rPr lang="et-EE" dirty="0">
                <a:latin typeface="Sitka Text" panose="02000505000000020004" pitchFamily="2" charset="0"/>
              </a:rPr>
              <a:t>Mõju teadmatus: nad osalevad sageli seetõttu, et arvavad, et see on lõbus või nali, ega ole teadlikud emotsionaalsest mõjust, mida nende vägivaldne käitumine võib teistele avaldada. Emotsionaalne mõju ei ole tavaliselt digitaalse suhtluse kaudu nähtav</a:t>
            </a:r>
          </a:p>
          <a:p>
            <a:pPr marL="457200" indent="-457200" algn="just">
              <a:buFont typeface="Arial" panose="020B0604020202020204" pitchFamily="34" charset="0"/>
              <a:buChar char="•"/>
            </a:pPr>
            <a:r>
              <a:rPr lang="et-EE" dirty="0">
                <a:latin typeface="Sitka Text" panose="02000505000000020004" pitchFamily="2" charset="0"/>
              </a:rPr>
              <a:t>Teadmiste puudumine abi otsimise võimaluste kohta: see võib põhjustada võrguvägivalla olukordade jätkumist või süvenemist</a:t>
            </a:r>
          </a:p>
          <a:p>
            <a:pPr marL="457200" indent="-457200" algn="just">
              <a:buFont typeface="Arial" panose="020B0604020202020204" pitchFamily="34" charset="0"/>
              <a:buChar char="•"/>
            </a:pPr>
            <a:r>
              <a:rPr lang="et-EE" dirty="0">
                <a:latin typeface="Sitka Text" panose="02000505000000020004" pitchFamily="2" charset="0"/>
              </a:rPr>
              <a:t>Varasem väärkohtlemine: (noored) inimesed, kes on kogenud kodu-, seksuaal- või füüsilist vägivalda, panevad suurema tõenäosusega ise vägivalda toime, ka veebis</a:t>
            </a:r>
          </a:p>
          <a:p>
            <a:endParaRPr lang="et-EE" dirty="0"/>
          </a:p>
        </p:txBody>
      </p:sp>
    </p:spTree>
    <p:extLst>
      <p:ext uri="{BB962C8B-B14F-4D97-AF65-F5344CB8AC3E}">
        <p14:creationId xmlns:p14="http://schemas.microsoft.com/office/powerpoint/2010/main" val="257660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Põhimõisted</a:t>
            </a:r>
            <a:endParaRPr lang="en-US" dirty="0"/>
          </a:p>
        </p:txBody>
      </p:sp>
      <p:sp>
        <p:nvSpPr>
          <p:cNvPr id="3" name="Content Placeholder 2"/>
          <p:cNvSpPr>
            <a:spLocks noGrp="1"/>
          </p:cNvSpPr>
          <p:nvPr>
            <p:ph idx="1"/>
          </p:nvPr>
        </p:nvSpPr>
        <p:spPr/>
        <p:txBody>
          <a:bodyPr/>
          <a:lstStyle/>
          <a:p>
            <a:pPr marR="0" lvl="0" algn="just" defTabSz="914400" rtl="0" eaLnBrk="1" fontAlgn="auto" latinLnBrk="0" hangingPunct="1">
              <a:lnSpc>
                <a:spcPct val="90000"/>
              </a:lnSpc>
              <a:spcBef>
                <a:spcPts val="1000"/>
              </a:spcBef>
              <a:spcAft>
                <a:spcPts val="0"/>
              </a:spcAft>
              <a:buClrTx/>
              <a:buSzTx/>
              <a:tabLst/>
              <a:defRPr/>
            </a:pPr>
            <a:r>
              <a:rPr kumimoji="0" lang="et-EE" b="1" i="0" u="none" strike="noStrike" kern="1200" cap="none" spc="0" normalizeH="0" baseline="0" noProof="0" dirty="0">
                <a:ln>
                  <a:noFill/>
                </a:ln>
                <a:solidFill>
                  <a:srgbClr val="7030A0"/>
                </a:solidFill>
                <a:effectLst/>
                <a:uLnTx/>
                <a:uFillTx/>
                <a:latin typeface="Sitka Text" panose="02000505000000020004" pitchFamily="2" charset="0"/>
              </a:rPr>
              <a:t>SUGU</a:t>
            </a:r>
            <a:r>
              <a:rPr kumimoji="0" lang="et-EE" b="1" i="0" u="none" strike="noStrike" kern="1200" cap="none" spc="0" normalizeH="0" baseline="0" noProof="0" dirty="0">
                <a:ln>
                  <a:noFill/>
                </a:ln>
                <a:solidFill>
                  <a:srgbClr val="70AD47"/>
                </a:solidFill>
                <a:effectLst/>
                <a:uLnTx/>
                <a:uFillTx/>
                <a:latin typeface="Sitka Text" panose="02000505000000020004" pitchFamily="2" charset="0"/>
              </a:rPr>
              <a:t> </a:t>
            </a:r>
            <a:r>
              <a:rPr kumimoji="0" lang="et-EE" b="0" i="0" u="none" strike="noStrike" kern="1200" cap="none" spc="0" normalizeH="0" baseline="0" noProof="0" dirty="0">
                <a:ln>
                  <a:noFill/>
                </a:ln>
                <a:solidFill>
                  <a:prstClr val="black"/>
                </a:solidFill>
                <a:effectLst/>
                <a:uLnTx/>
                <a:uFillTx/>
                <a:latin typeface="Sitka Text" panose="02000505000000020004" pitchFamily="2" charset="0"/>
              </a:rPr>
              <a:t>on mõiste, mis tähistab lisaks anatoomilis-bioloogilistele erinevustele ka kultuuris kehtivaid psühholoogilisi ja sotsiaalseid erinevusi naiste ja meeste vahel</a:t>
            </a:r>
          </a:p>
          <a:p>
            <a:pPr marR="0" lvl="0" algn="just" defTabSz="914400" rtl="0" eaLnBrk="1" fontAlgn="auto" latinLnBrk="0" hangingPunct="1">
              <a:lnSpc>
                <a:spcPct val="90000"/>
              </a:lnSpc>
              <a:spcBef>
                <a:spcPts val="1000"/>
              </a:spcBef>
              <a:spcAft>
                <a:spcPts val="0"/>
              </a:spcAft>
              <a:buClrTx/>
              <a:buSzTx/>
              <a:tabLst/>
              <a:defRPr/>
            </a:pPr>
            <a:r>
              <a:rPr kumimoji="0" lang="et-EE" b="1" i="0" u="none" strike="noStrike" kern="1200" cap="none" spc="0" normalizeH="0" baseline="0" noProof="0" dirty="0">
                <a:ln>
                  <a:noFill/>
                </a:ln>
                <a:solidFill>
                  <a:srgbClr val="7030A0"/>
                </a:solidFill>
                <a:effectLst/>
                <a:uLnTx/>
                <a:uFillTx/>
                <a:latin typeface="Sitka Text" panose="02000505000000020004" pitchFamily="2" charset="0"/>
              </a:rPr>
              <a:t>STEREOTÜÜP</a:t>
            </a:r>
            <a:r>
              <a:rPr kumimoji="0" lang="et-EE" b="0" i="0" u="none" strike="noStrike" kern="1200" cap="none" spc="0" normalizeH="0" baseline="0" noProof="0" dirty="0">
                <a:ln>
                  <a:noFill/>
                </a:ln>
                <a:solidFill>
                  <a:prstClr val="black"/>
                </a:solidFill>
                <a:effectLst/>
                <a:uLnTx/>
                <a:uFillTx/>
                <a:latin typeface="Sitka Text" panose="02000505000000020004" pitchFamily="2" charset="0"/>
              </a:rPr>
              <a:t> on hindava iseloomuga, hoiakuline, lihtsustatud üldistus mingile grupile omistatavate omaduste ja käitumiste kohta</a:t>
            </a:r>
          </a:p>
          <a:p>
            <a:pPr marR="0" lvl="0" algn="just" defTabSz="914400" rtl="0" eaLnBrk="1" fontAlgn="auto" latinLnBrk="0" hangingPunct="1">
              <a:lnSpc>
                <a:spcPct val="90000"/>
              </a:lnSpc>
              <a:spcBef>
                <a:spcPts val="1000"/>
              </a:spcBef>
              <a:spcAft>
                <a:spcPts val="0"/>
              </a:spcAft>
              <a:buClrTx/>
              <a:buSzTx/>
              <a:tabLst/>
              <a:defRPr/>
            </a:pPr>
            <a:r>
              <a:rPr kumimoji="0" lang="et-EE" b="1" i="0" u="none" strike="noStrike" kern="1200" cap="none" spc="0" normalizeH="0" baseline="0" noProof="0" dirty="0">
                <a:ln>
                  <a:noFill/>
                </a:ln>
                <a:solidFill>
                  <a:srgbClr val="7030A0"/>
                </a:solidFill>
                <a:effectLst/>
                <a:uLnTx/>
                <a:uFillTx/>
                <a:latin typeface="Sitka Text" panose="02000505000000020004" pitchFamily="2" charset="0"/>
              </a:rPr>
              <a:t>SOOSTEREOTÜÜBID</a:t>
            </a:r>
            <a:r>
              <a:rPr kumimoji="0" lang="et-EE" b="0" i="0" u="none" strike="noStrike" kern="1200" cap="none" spc="0" normalizeH="0" baseline="0" noProof="0" dirty="0">
                <a:ln>
                  <a:noFill/>
                </a:ln>
                <a:solidFill>
                  <a:prstClr val="black"/>
                </a:solidFill>
                <a:effectLst/>
                <a:uLnTx/>
                <a:uFillTx/>
                <a:latin typeface="Sitka Text" panose="02000505000000020004" pitchFamily="2" charset="0"/>
              </a:rPr>
              <a:t> on lihtsustavad ning liigselt üldistavad, kuid ühiskonnas sügavalt juurdunud uskumused ja hoiakud naiste ja meeste erinevuste, iseloomude, omaduste, neile sobivate rollide, ametite, käitumise, välimuse jms. suhtes</a:t>
            </a:r>
          </a:p>
          <a:p>
            <a:pPr marL="0" indent="0">
              <a:buNone/>
            </a:pPr>
            <a:endParaRPr lang="en-US" dirty="0"/>
          </a:p>
        </p:txBody>
      </p:sp>
    </p:spTree>
    <p:extLst>
      <p:ext uri="{BB962C8B-B14F-4D97-AF65-F5344CB8AC3E}">
        <p14:creationId xmlns:p14="http://schemas.microsoft.com/office/powerpoint/2010/main" val="2373143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7341053-7E84-BE38-98F9-B37FA1470189}"/>
              </a:ext>
            </a:extLst>
          </p:cNvPr>
          <p:cNvSpPr>
            <a:spLocks noGrp="1"/>
          </p:cNvSpPr>
          <p:nvPr>
            <p:ph type="title"/>
          </p:nvPr>
        </p:nvSpPr>
        <p:spPr/>
        <p:txBody>
          <a:bodyPr/>
          <a:lstStyle/>
          <a:p>
            <a:r>
              <a:rPr lang="et-EE" dirty="0"/>
              <a:t>Kübervägivalla põhjused</a:t>
            </a:r>
          </a:p>
        </p:txBody>
      </p:sp>
      <p:sp>
        <p:nvSpPr>
          <p:cNvPr id="3" name="Sisu kohatäide 2">
            <a:extLst>
              <a:ext uri="{FF2B5EF4-FFF2-40B4-BE49-F238E27FC236}">
                <a16:creationId xmlns:a16="http://schemas.microsoft.com/office/drawing/2014/main" id="{7A0F00F6-5E4F-80DF-408B-8F4AD6AFB362}"/>
              </a:ext>
            </a:extLst>
          </p:cNvPr>
          <p:cNvSpPr>
            <a:spLocks noGrp="1"/>
          </p:cNvSpPr>
          <p:nvPr>
            <p:ph idx="1"/>
          </p:nvPr>
        </p:nvSpPr>
        <p:spPr/>
        <p:txBody>
          <a:bodyPr/>
          <a:lstStyle/>
          <a:p>
            <a:pPr marL="561975" lvl="0" indent="-457200" algn="just" rtl="0">
              <a:spcBef>
                <a:spcPts val="1200"/>
              </a:spcBef>
              <a:spcAft>
                <a:spcPts val="0"/>
              </a:spcAft>
              <a:buSzPts val="1950"/>
              <a:buFont typeface="Arial" panose="020B0604020202020204" pitchFamily="34" charset="0"/>
              <a:buChar char="•"/>
            </a:pPr>
            <a:r>
              <a:rPr lang="et-EE" dirty="0">
                <a:latin typeface="Sitka Text" panose="02000505000000020004" pitchFamily="2" charset="0"/>
                <a:ea typeface="Arial"/>
                <a:cs typeface="Arial"/>
                <a:sym typeface="Arial"/>
              </a:rPr>
              <a:t>K</a:t>
            </a:r>
            <a:r>
              <a:rPr lang="et-EE" sz="2800" dirty="0">
                <a:latin typeface="Sitka Text" panose="02000505000000020004" pitchFamily="2" charset="0"/>
                <a:ea typeface="Arial"/>
                <a:cs typeface="Arial"/>
                <a:sym typeface="Arial"/>
              </a:rPr>
              <a:t>ellegi elutoa turvalises varjupaigas on lihtne saada võimu ja võitmatuse tunne, mida ta pärismaailmas ei pruugi kogeda</a:t>
            </a:r>
          </a:p>
          <a:p>
            <a:pPr marL="561975" lvl="0" indent="-457200" algn="just" rtl="0">
              <a:spcBef>
                <a:spcPts val="0"/>
              </a:spcBef>
              <a:spcAft>
                <a:spcPts val="0"/>
              </a:spcAft>
              <a:buSzPts val="1950"/>
              <a:buFont typeface="Arial" panose="020B0604020202020204" pitchFamily="34" charset="0"/>
              <a:buChar char="•"/>
            </a:pPr>
            <a:r>
              <a:rPr lang="et-EE" dirty="0">
                <a:latin typeface="Sitka Text" panose="02000505000000020004" pitchFamily="2" charset="0"/>
                <a:ea typeface="Arial"/>
                <a:cs typeface="Arial"/>
                <a:sym typeface="Arial"/>
              </a:rPr>
              <a:t>T</a:t>
            </a:r>
            <a:r>
              <a:rPr lang="et-EE" sz="2800" dirty="0">
                <a:latin typeface="Sitka Text" panose="02000505000000020004" pitchFamily="2" charset="0"/>
                <a:ea typeface="Arial"/>
                <a:cs typeface="Arial"/>
                <a:sym typeface="Arial"/>
              </a:rPr>
              <a:t>agajärgede puudumine: arvestades, et võrguvägivalda on sageli raske jälgida, võivad vägivallatsejad olla veendunud, et nende käitumisel ei ole (õiguslikke) tagajärgi</a:t>
            </a:r>
          </a:p>
          <a:p>
            <a:pPr marL="457200" indent="-457200" algn="just">
              <a:buFont typeface="Arial" panose="020B0604020202020204" pitchFamily="34" charset="0"/>
              <a:buChar char="•"/>
            </a:pPr>
            <a:r>
              <a:rPr lang="et-EE" sz="2800" dirty="0">
                <a:latin typeface="Sitka Text" panose="02000505000000020004" pitchFamily="2" charset="0"/>
                <a:ea typeface="Arial"/>
                <a:cs typeface="Arial"/>
                <a:sym typeface="Arial"/>
              </a:rPr>
              <a:t>Tüdrukute ja naiste seksuaalsus, porno ja objektistamine: (sotsiaal)meedia ja reklaam meie ühiskondades on täis pilte naistest ja tüdrukutest, kes on äärmiselt seksualiseeritud. Kõik see põlistab ja normaliseerib naiste allutatud positsiooni ning seadustab (interneti seksuaal)vägivalla nende vastu</a:t>
            </a:r>
          </a:p>
          <a:p>
            <a:endParaRPr lang="et-EE" dirty="0"/>
          </a:p>
        </p:txBody>
      </p:sp>
    </p:spTree>
    <p:extLst>
      <p:ext uri="{BB962C8B-B14F-4D97-AF65-F5344CB8AC3E}">
        <p14:creationId xmlns:p14="http://schemas.microsoft.com/office/powerpoint/2010/main" val="3669052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F86023D-3BC0-BCA6-89B9-06B847E2AE75}"/>
              </a:ext>
            </a:extLst>
          </p:cNvPr>
          <p:cNvSpPr>
            <a:spLocks noGrp="1"/>
          </p:cNvSpPr>
          <p:nvPr>
            <p:ph type="title"/>
          </p:nvPr>
        </p:nvSpPr>
        <p:spPr/>
        <p:txBody>
          <a:bodyPr/>
          <a:lstStyle/>
          <a:p>
            <a:r>
              <a:rPr lang="et-EE" dirty="0"/>
              <a:t>Manipuleerimine</a:t>
            </a:r>
          </a:p>
        </p:txBody>
      </p:sp>
      <p:sp>
        <p:nvSpPr>
          <p:cNvPr id="3" name="Sisu kohatäide 2">
            <a:extLst>
              <a:ext uri="{FF2B5EF4-FFF2-40B4-BE49-F238E27FC236}">
                <a16:creationId xmlns:a16="http://schemas.microsoft.com/office/drawing/2014/main" id="{721C2DBE-5BDE-B22F-4E90-662E62243519}"/>
              </a:ext>
            </a:extLst>
          </p:cNvPr>
          <p:cNvSpPr>
            <a:spLocks noGrp="1"/>
          </p:cNvSpPr>
          <p:nvPr>
            <p:ph idx="1"/>
          </p:nvPr>
        </p:nvSpPr>
        <p:spPr/>
        <p:txBody>
          <a:bodyPr>
            <a:normAutofit/>
          </a:bodyPr>
          <a:lstStyle/>
          <a:p>
            <a:pPr marL="0" lvl="0" indent="0" algn="just" rtl="0">
              <a:lnSpc>
                <a:spcPct val="95000"/>
              </a:lnSpc>
              <a:spcBef>
                <a:spcPts val="1200"/>
              </a:spcBef>
              <a:spcAft>
                <a:spcPts val="0"/>
              </a:spcAft>
              <a:buSzPts val="1018"/>
              <a:buNone/>
            </a:pPr>
            <a:r>
              <a:rPr lang="et-EE" b="1" dirty="0">
                <a:solidFill>
                  <a:srgbClr val="000000"/>
                </a:solidFill>
                <a:latin typeface="Sitka Text" panose="02000505000000020004" pitchFamily="2" charset="0"/>
                <a:ea typeface="Arial"/>
                <a:cs typeface="Arial"/>
                <a:sym typeface="Arial"/>
              </a:rPr>
              <a:t>Kübervägivalla</a:t>
            </a:r>
            <a:r>
              <a:rPr lang="et-EE" sz="2800" b="1" dirty="0">
                <a:solidFill>
                  <a:srgbClr val="000000"/>
                </a:solidFill>
                <a:latin typeface="Sitka Text" panose="02000505000000020004" pitchFamily="2" charset="0"/>
                <a:ea typeface="Arial"/>
                <a:cs typeface="Arial"/>
                <a:sym typeface="Arial"/>
              </a:rPr>
              <a:t> mõistmiseks ja äratundmiseks on oluline teada manipuleerimise mõistet ja selle toimimist. Manipuleerimist esineb paljudes kübervägivalla vormides, eriti kui tegemist on ärakasutamise, sundimise ja ähvardamisega.</a:t>
            </a:r>
          </a:p>
          <a:p>
            <a:pPr marL="0" lvl="0" indent="0" algn="l" rtl="0">
              <a:lnSpc>
                <a:spcPct val="95000"/>
              </a:lnSpc>
              <a:spcBef>
                <a:spcPts val="1200"/>
              </a:spcBef>
              <a:spcAft>
                <a:spcPts val="0"/>
              </a:spcAft>
              <a:buSzPts val="1018"/>
              <a:buNone/>
            </a:pPr>
            <a:r>
              <a:rPr lang="et-EE" sz="3200" dirty="0">
                <a:solidFill>
                  <a:srgbClr val="000000"/>
                </a:solidFill>
                <a:latin typeface="Sitka Text" panose="02000505000000020004" pitchFamily="2" charset="0"/>
                <a:ea typeface="Arial"/>
                <a:cs typeface="Arial"/>
                <a:sym typeface="Arial"/>
              </a:rPr>
              <a:t>Manipulatsiooni ohvril on:</a:t>
            </a:r>
          </a:p>
          <a:p>
            <a:pPr marL="595789" lvl="0" indent="-457200" algn="l" rtl="0">
              <a:lnSpc>
                <a:spcPct val="95000"/>
              </a:lnSpc>
              <a:spcBef>
                <a:spcPts val="1200"/>
              </a:spcBef>
              <a:spcAft>
                <a:spcPts val="0"/>
              </a:spcAft>
              <a:buClr>
                <a:srgbClr val="000000"/>
              </a:buClr>
              <a:buSzPts val="1418"/>
              <a:buFont typeface="Wingdings" panose="05000000000000000000" pitchFamily="2" charset="2"/>
              <a:buChar char="ü"/>
            </a:pPr>
            <a:r>
              <a:rPr lang="et-EE" sz="3200" dirty="0">
                <a:solidFill>
                  <a:srgbClr val="000000"/>
                </a:solidFill>
                <a:latin typeface="Sitka Text" panose="02000505000000020004" pitchFamily="2" charset="0"/>
                <a:ea typeface="Arial"/>
                <a:cs typeface="Arial"/>
                <a:sym typeface="Arial"/>
              </a:rPr>
              <a:t>Surve või kontrolli all olemise tunne</a:t>
            </a:r>
          </a:p>
          <a:p>
            <a:pPr marL="595789" lvl="0" indent="-457200" algn="l" rtl="0">
              <a:lnSpc>
                <a:spcPct val="95000"/>
              </a:lnSpc>
              <a:spcBef>
                <a:spcPts val="0"/>
              </a:spcBef>
              <a:spcAft>
                <a:spcPts val="0"/>
              </a:spcAft>
              <a:buClr>
                <a:srgbClr val="000000"/>
              </a:buClr>
              <a:buSzPts val="1418"/>
              <a:buFont typeface="Wingdings" panose="05000000000000000000" pitchFamily="2" charset="2"/>
              <a:buChar char="ü"/>
            </a:pPr>
            <a:r>
              <a:rPr lang="et-EE" sz="3200" dirty="0">
                <a:solidFill>
                  <a:srgbClr val="000000"/>
                </a:solidFill>
                <a:latin typeface="Sitka Text" panose="02000505000000020004" pitchFamily="2" charset="0"/>
                <a:ea typeface="Arial"/>
                <a:cs typeface="Arial"/>
                <a:sym typeface="Arial"/>
              </a:rPr>
              <a:t>Enda küsitlemine, endas kahtlemine</a:t>
            </a:r>
          </a:p>
          <a:p>
            <a:pPr marL="595789" lvl="0" indent="-457200" algn="l" rtl="0">
              <a:lnSpc>
                <a:spcPct val="95000"/>
              </a:lnSpc>
              <a:spcBef>
                <a:spcPts val="0"/>
              </a:spcBef>
              <a:spcAft>
                <a:spcPts val="0"/>
              </a:spcAft>
              <a:buClr>
                <a:srgbClr val="000000"/>
              </a:buClr>
              <a:buSzPts val="1418"/>
              <a:buFont typeface="Wingdings" panose="05000000000000000000" pitchFamily="2" charset="2"/>
              <a:buChar char="ü"/>
            </a:pPr>
            <a:r>
              <a:rPr lang="et-EE" sz="3200" dirty="0">
                <a:solidFill>
                  <a:srgbClr val="000000"/>
                </a:solidFill>
                <a:latin typeface="Sitka Text" panose="02000505000000020004" pitchFamily="2" charset="0"/>
                <a:ea typeface="Arial"/>
                <a:cs typeface="Arial"/>
                <a:sym typeface="Arial"/>
              </a:rPr>
              <a:t>Hirmu tundmine teise inimese ees</a:t>
            </a:r>
          </a:p>
          <a:p>
            <a:pPr marL="595789" lvl="0" indent="-457200" algn="l" rtl="0">
              <a:lnSpc>
                <a:spcPct val="95000"/>
              </a:lnSpc>
              <a:spcBef>
                <a:spcPts val="0"/>
              </a:spcBef>
              <a:spcAft>
                <a:spcPts val="0"/>
              </a:spcAft>
              <a:buClr>
                <a:srgbClr val="000000"/>
              </a:buClr>
              <a:buSzPts val="1418"/>
              <a:buFont typeface="Wingdings" panose="05000000000000000000" pitchFamily="2" charset="2"/>
              <a:buChar char="ü"/>
            </a:pPr>
            <a:r>
              <a:rPr lang="et-EE" sz="3200" dirty="0">
                <a:solidFill>
                  <a:srgbClr val="000000"/>
                </a:solidFill>
                <a:latin typeface="Sitka Text" panose="02000505000000020004" pitchFamily="2" charset="0"/>
                <a:ea typeface="Arial"/>
                <a:cs typeface="Arial"/>
                <a:sym typeface="Arial"/>
              </a:rPr>
              <a:t>Tunne, et oled sunnitud millekski, mida sa ei taha</a:t>
            </a:r>
          </a:p>
          <a:p>
            <a:endParaRPr lang="et-EE" dirty="0"/>
          </a:p>
        </p:txBody>
      </p:sp>
    </p:spTree>
    <p:extLst>
      <p:ext uri="{BB962C8B-B14F-4D97-AF65-F5344CB8AC3E}">
        <p14:creationId xmlns:p14="http://schemas.microsoft.com/office/powerpoint/2010/main" val="785390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52EF009-496B-26E1-FD55-B72D1649967F}"/>
              </a:ext>
            </a:extLst>
          </p:cNvPr>
          <p:cNvSpPr>
            <a:spLocks noGrp="1"/>
          </p:cNvSpPr>
          <p:nvPr>
            <p:ph type="title"/>
          </p:nvPr>
        </p:nvSpPr>
        <p:spPr/>
        <p:txBody>
          <a:bodyPr/>
          <a:lstStyle/>
          <a:p>
            <a:r>
              <a:rPr lang="et-EE" dirty="0"/>
              <a:t>Kuidas ära tunda kübervägivalda?</a:t>
            </a:r>
          </a:p>
        </p:txBody>
      </p:sp>
      <p:sp>
        <p:nvSpPr>
          <p:cNvPr id="3" name="Sisu kohatäide 2">
            <a:extLst>
              <a:ext uri="{FF2B5EF4-FFF2-40B4-BE49-F238E27FC236}">
                <a16:creationId xmlns:a16="http://schemas.microsoft.com/office/drawing/2014/main" id="{70F44229-7311-B7D8-98C1-18BC4B99CB83}"/>
              </a:ext>
            </a:extLst>
          </p:cNvPr>
          <p:cNvSpPr>
            <a:spLocks noGrp="1"/>
          </p:cNvSpPr>
          <p:nvPr>
            <p:ph idx="1"/>
          </p:nvPr>
        </p:nvSpPr>
        <p:spPr/>
        <p:txBody>
          <a:bodyPr/>
          <a:lstStyle/>
          <a:p>
            <a:endParaRPr lang="et-EE" dirty="0">
              <a:hlinkClick r:id="rId2"/>
            </a:endParaRPr>
          </a:p>
          <a:p>
            <a:r>
              <a:rPr lang="et-EE" dirty="0">
                <a:hlinkClick r:id="rId2"/>
              </a:rPr>
              <a:t>https://youtu.be/HLjN4vky73A</a:t>
            </a:r>
            <a:endParaRPr lang="et-EE" dirty="0"/>
          </a:p>
          <a:p>
            <a:endParaRPr lang="et-EE" dirty="0"/>
          </a:p>
          <a:p>
            <a:endParaRPr lang="et-EE" dirty="0"/>
          </a:p>
        </p:txBody>
      </p:sp>
    </p:spTree>
    <p:extLst>
      <p:ext uri="{BB962C8B-B14F-4D97-AF65-F5344CB8AC3E}">
        <p14:creationId xmlns:p14="http://schemas.microsoft.com/office/powerpoint/2010/main" val="924350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17C53BA-4319-CE27-D503-621C7452C94E}"/>
              </a:ext>
            </a:extLst>
          </p:cNvPr>
          <p:cNvSpPr>
            <a:spLocks noGrp="1"/>
          </p:cNvSpPr>
          <p:nvPr>
            <p:ph type="title"/>
          </p:nvPr>
        </p:nvSpPr>
        <p:spPr/>
        <p:txBody>
          <a:bodyPr>
            <a:normAutofit/>
          </a:bodyPr>
          <a:lstStyle/>
          <a:p>
            <a:r>
              <a:rPr lang="et-EE" dirty="0"/>
              <a:t>Kuhu pöörduda abi saamiseks?</a:t>
            </a:r>
          </a:p>
        </p:txBody>
      </p:sp>
      <p:sp>
        <p:nvSpPr>
          <p:cNvPr id="3" name="Sisu kohatäide 2">
            <a:extLst>
              <a:ext uri="{FF2B5EF4-FFF2-40B4-BE49-F238E27FC236}">
                <a16:creationId xmlns:a16="http://schemas.microsoft.com/office/drawing/2014/main" id="{4B773DA6-D985-3D2D-F3B9-E424B91F5338}"/>
              </a:ext>
            </a:extLst>
          </p:cNvPr>
          <p:cNvSpPr>
            <a:spLocks noGrp="1"/>
          </p:cNvSpPr>
          <p:nvPr>
            <p:ph idx="1"/>
          </p:nvPr>
        </p:nvSpPr>
        <p:spPr/>
        <p:txBody>
          <a:bodyPr/>
          <a:lstStyle/>
          <a:p>
            <a:r>
              <a:rPr lang="et-EE" dirty="0">
                <a:latin typeface="Sitka Text" panose="02000505000000020004" pitchFamily="2" charset="0"/>
              </a:rPr>
              <a:t>Helista lasteabitelefoni numbrile</a:t>
            </a:r>
            <a:r>
              <a:rPr lang="et-EE" b="1" dirty="0">
                <a:latin typeface="Sitka Text" panose="02000505000000020004" pitchFamily="2" charset="0"/>
              </a:rPr>
              <a:t> 116111 </a:t>
            </a:r>
            <a:r>
              <a:rPr lang="et-EE" dirty="0">
                <a:latin typeface="Sitka Text" panose="02000505000000020004" pitchFamily="2" charset="0"/>
              </a:rPr>
              <a:t>või kirjuta </a:t>
            </a:r>
            <a:r>
              <a:rPr lang="et-EE" dirty="0">
                <a:latin typeface="Sitka Text" panose="02000505000000020004" pitchFamily="2" charset="0"/>
                <a:hlinkClick r:id="rId2"/>
              </a:rPr>
              <a:t>info@lasteabi.ee</a:t>
            </a:r>
            <a:r>
              <a:rPr lang="et-EE" dirty="0">
                <a:latin typeface="Sitka Text" panose="02000505000000020004" pitchFamily="2" charset="0"/>
              </a:rPr>
              <a:t> </a:t>
            </a:r>
          </a:p>
          <a:p>
            <a:r>
              <a:rPr lang="et-EE" dirty="0">
                <a:latin typeface="Sitka Text" panose="02000505000000020004" pitchFamily="2" charset="0"/>
              </a:rPr>
              <a:t>Kõne on tasuta, telefon töötab 24/7 ja nõustajad aitavad Sul abi leida. </a:t>
            </a:r>
          </a:p>
          <a:p>
            <a:r>
              <a:rPr lang="et-EE" dirty="0">
                <a:latin typeface="Sitka Text" panose="02000505000000020004" pitchFamily="2" charset="0"/>
              </a:rPr>
              <a:t>Sa ei pea isegi oma nime neile ütlema</a:t>
            </a:r>
          </a:p>
          <a:p>
            <a:r>
              <a:rPr lang="et-EE" dirty="0">
                <a:latin typeface="Sitka Text" panose="02000505000000020004" pitchFamily="2" charset="0"/>
              </a:rPr>
              <a:t>Veebinõustamine </a:t>
            </a:r>
            <a:r>
              <a:rPr lang="et-EE" dirty="0">
                <a:latin typeface="Sitka Text" panose="02000505000000020004" pitchFamily="2" charset="0"/>
                <a:hlinkClick r:id="rId3"/>
              </a:rPr>
              <a:t>https://www.lasteabi.ee/</a:t>
            </a:r>
            <a:r>
              <a:rPr lang="et-EE" dirty="0">
                <a:latin typeface="Sitka Text" panose="02000505000000020004" pitchFamily="2" charset="0"/>
              </a:rPr>
              <a:t>   </a:t>
            </a:r>
          </a:p>
          <a:p>
            <a:endParaRPr lang="et-EE" dirty="0"/>
          </a:p>
          <a:p>
            <a:endParaRPr lang="et-EE" dirty="0"/>
          </a:p>
          <a:p>
            <a:endParaRPr lang="et-EE" dirty="0"/>
          </a:p>
        </p:txBody>
      </p:sp>
    </p:spTree>
    <p:extLst>
      <p:ext uri="{BB962C8B-B14F-4D97-AF65-F5344CB8AC3E}">
        <p14:creationId xmlns:p14="http://schemas.microsoft.com/office/powerpoint/2010/main" val="754575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3ECDA3D-F08E-C56A-CEBB-797375212862}"/>
              </a:ext>
            </a:extLst>
          </p:cNvPr>
          <p:cNvSpPr>
            <a:spLocks noGrp="1"/>
          </p:cNvSpPr>
          <p:nvPr>
            <p:ph type="title"/>
          </p:nvPr>
        </p:nvSpPr>
        <p:spPr/>
        <p:txBody>
          <a:bodyPr>
            <a:normAutofit fontScale="90000"/>
          </a:bodyPr>
          <a:lstStyle/>
          <a:p>
            <a:r>
              <a:rPr lang="fi-FI" dirty="0"/>
              <a:t>Millistel juhtudel pöörduda lasteabitelefoni poole?</a:t>
            </a:r>
            <a:br>
              <a:rPr lang="fi-FI" dirty="0"/>
            </a:br>
            <a:endParaRPr lang="et-EE" dirty="0"/>
          </a:p>
        </p:txBody>
      </p:sp>
      <p:sp>
        <p:nvSpPr>
          <p:cNvPr id="3" name="Sisu kohatäide 2">
            <a:extLst>
              <a:ext uri="{FF2B5EF4-FFF2-40B4-BE49-F238E27FC236}">
                <a16:creationId xmlns:a16="http://schemas.microsoft.com/office/drawing/2014/main" id="{91BD8F26-2055-0CAB-E355-4255A6FBBF76}"/>
              </a:ext>
            </a:extLst>
          </p:cNvPr>
          <p:cNvSpPr>
            <a:spLocks noGrp="1"/>
          </p:cNvSpPr>
          <p:nvPr>
            <p:ph idx="1"/>
          </p:nvPr>
        </p:nvSpPr>
        <p:spPr/>
        <p:txBody>
          <a:bodyPr>
            <a:normAutofit fontScale="70000" lnSpcReduction="20000"/>
          </a:bodyPr>
          <a:lstStyle/>
          <a:p>
            <a:endParaRPr lang="et-EE" dirty="0"/>
          </a:p>
          <a:p>
            <a:pPr marL="457200" indent="-457200">
              <a:buFont typeface="Arial" panose="020B0604020202020204" pitchFamily="34" charset="0"/>
              <a:buChar char="•"/>
            </a:pPr>
            <a:r>
              <a:rPr lang="et-EE" dirty="0">
                <a:latin typeface="Sitka Text" panose="02000505000000020004" pitchFamily="2" charset="0"/>
              </a:rPr>
              <a:t>laste ja noorte omavahelised konfliktid ning probleemid koolis, kodus, huviringides</a:t>
            </a:r>
          </a:p>
          <a:p>
            <a:pPr marL="457200" indent="-457200">
              <a:buFont typeface="Arial" panose="020B0604020202020204" pitchFamily="34" charset="0"/>
              <a:buChar char="•"/>
            </a:pPr>
            <a:r>
              <a:rPr lang="et-EE" dirty="0">
                <a:latin typeface="Sitka Text" panose="02000505000000020004" pitchFamily="2" charset="0"/>
              </a:rPr>
              <a:t>laste ja vanemate vahelised konfliktid ja tülid</a:t>
            </a:r>
          </a:p>
          <a:p>
            <a:pPr marL="457200" indent="-457200">
              <a:buFont typeface="Arial" panose="020B0604020202020204" pitchFamily="34" charset="0"/>
              <a:buChar char="•"/>
            </a:pPr>
            <a:r>
              <a:rPr lang="et-EE" dirty="0">
                <a:latin typeface="Sitka Text" panose="02000505000000020004" pitchFamily="2" charset="0"/>
              </a:rPr>
              <a:t>kiusamine kodus, koolis, huviringis, trennis, internetis</a:t>
            </a:r>
          </a:p>
          <a:p>
            <a:pPr marL="457200" indent="-457200">
              <a:buFont typeface="Arial" panose="020B0604020202020204" pitchFamily="34" charset="0"/>
              <a:buChar char="•"/>
            </a:pPr>
            <a:r>
              <a:rPr lang="et-EE" dirty="0">
                <a:latin typeface="Sitka Text" panose="02000505000000020004" pitchFamily="2" charset="0"/>
              </a:rPr>
              <a:t>laste interneti kasutamine ja turvalisus</a:t>
            </a:r>
          </a:p>
          <a:p>
            <a:pPr marL="457200" indent="-457200">
              <a:buFont typeface="Arial" panose="020B0604020202020204" pitchFamily="34" charset="0"/>
              <a:buChar char="•"/>
            </a:pPr>
            <a:r>
              <a:rPr lang="et-EE" dirty="0">
                <a:latin typeface="Sitka Text" panose="02000505000000020004" pitchFamily="2" charset="0"/>
              </a:rPr>
              <a:t>lapsekasvatamise küsimused</a:t>
            </a:r>
          </a:p>
          <a:p>
            <a:pPr marL="457200" indent="-457200">
              <a:buFont typeface="Arial" panose="020B0604020202020204" pitchFamily="34" charset="0"/>
              <a:buChar char="•"/>
            </a:pPr>
            <a:r>
              <a:rPr lang="et-EE" dirty="0">
                <a:latin typeface="Sitka Text" panose="02000505000000020004" pitchFamily="2" charset="0"/>
              </a:rPr>
              <a:t>vanemate lahutus, hooldusõigusega seotud küsimused </a:t>
            </a:r>
          </a:p>
          <a:p>
            <a:pPr marL="457200" indent="-457200">
              <a:buFont typeface="Arial" panose="020B0604020202020204" pitchFamily="34" charset="0"/>
              <a:buChar char="•"/>
            </a:pPr>
            <a:r>
              <a:rPr lang="et-EE" dirty="0">
                <a:latin typeface="Sitka Text" panose="02000505000000020004" pitchFamily="2" charset="0"/>
              </a:rPr>
              <a:t>enesehävituslik käitumine (enesevigastamine, suitsiidi mõtted, söömishäired)</a:t>
            </a:r>
          </a:p>
          <a:p>
            <a:pPr marL="457200" indent="-457200">
              <a:buFont typeface="Arial" panose="020B0604020202020204" pitchFamily="34" charset="0"/>
              <a:buChar char="•"/>
            </a:pPr>
            <a:r>
              <a:rPr lang="et-EE" dirty="0">
                <a:latin typeface="Sitka Text" panose="02000505000000020004" pitchFamily="2" charset="0"/>
              </a:rPr>
              <a:t>sõltuvusainete kasutamine</a:t>
            </a:r>
          </a:p>
          <a:p>
            <a:pPr marL="457200" indent="-457200">
              <a:buFont typeface="Arial" panose="020B0604020202020204" pitchFamily="34" charset="0"/>
              <a:buChar char="•"/>
            </a:pPr>
            <a:r>
              <a:rPr lang="et-EE" dirty="0">
                <a:latin typeface="Sitka Text" panose="02000505000000020004" pitchFamily="2" charset="0"/>
              </a:rPr>
              <a:t>laste vaimse tervise ja heaoluga seotud küsimused</a:t>
            </a:r>
          </a:p>
          <a:p>
            <a:pPr marL="457200" indent="-457200">
              <a:buFont typeface="Arial" panose="020B0604020202020204" pitchFamily="34" charset="0"/>
              <a:buChar char="•"/>
            </a:pPr>
            <a:r>
              <a:rPr lang="et-EE" dirty="0">
                <a:latin typeface="Sitka Text" panose="02000505000000020004" pitchFamily="2" charset="0"/>
              </a:rPr>
              <a:t>hooletusse jäetud, kodutu või kerjav laps</a:t>
            </a:r>
          </a:p>
          <a:p>
            <a:pPr marL="457200" indent="-457200">
              <a:buFont typeface="Arial" panose="020B0604020202020204" pitchFamily="34" charset="0"/>
              <a:buChar char="•"/>
            </a:pPr>
            <a:r>
              <a:rPr lang="et-EE" dirty="0">
                <a:latin typeface="Sitka Text" panose="02000505000000020004" pitchFamily="2" charset="0"/>
              </a:rPr>
              <a:t>lapse väärkohtlemine (vaimne, füüsiline, seksuaalne)</a:t>
            </a:r>
          </a:p>
          <a:p>
            <a:pPr marL="457200" indent="-457200">
              <a:buFont typeface="Arial" panose="020B0604020202020204" pitchFamily="34" charset="0"/>
              <a:buChar char="•"/>
            </a:pPr>
            <a:r>
              <a:rPr lang="et-EE" dirty="0">
                <a:latin typeface="Sitka Text" panose="02000505000000020004" pitchFamily="2" charset="0"/>
              </a:rPr>
              <a:t>lähisuhtevägivald lapse juuresolekul (nii vaimne kui füüsiline vägivald)</a:t>
            </a:r>
          </a:p>
        </p:txBody>
      </p:sp>
    </p:spTree>
    <p:extLst>
      <p:ext uri="{BB962C8B-B14F-4D97-AF65-F5344CB8AC3E}">
        <p14:creationId xmlns:p14="http://schemas.microsoft.com/office/powerpoint/2010/main" val="2730806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a:t>Kõigil on õigus vägivallavabale elule!</a:t>
            </a:r>
            <a:endParaRPr lang="en-US" dirty="0"/>
          </a:p>
        </p:txBody>
      </p:sp>
      <p:sp>
        <p:nvSpPr>
          <p:cNvPr id="5" name="Text Placeholder 4"/>
          <p:cNvSpPr>
            <a:spLocks noGrp="1"/>
          </p:cNvSpPr>
          <p:nvPr>
            <p:ph type="body" sz="quarter" idx="10"/>
          </p:nvPr>
        </p:nvSpPr>
        <p:spPr/>
        <p:txBody>
          <a:bodyPr/>
          <a:lstStyle/>
          <a:p>
            <a:r>
              <a:rPr lang="et-EE" dirty="0"/>
              <a:t> </a:t>
            </a:r>
            <a:r>
              <a:rPr lang="et-EE" dirty="0">
                <a:hlinkClick r:id="rId2">
                  <a:extLst>
                    <a:ext uri="{A12FA001-AC4F-418D-AE19-62706E023703}">
                      <ahyp:hlinkClr xmlns:ahyp="http://schemas.microsoft.com/office/drawing/2018/hyperlinkcolor" val="tx"/>
                    </a:ext>
                  </a:extLst>
                </a:hlinkClick>
              </a:rPr>
              <a:t>https://naistetugi.ee/</a:t>
            </a:r>
            <a:endParaRPr lang="et-EE" dirty="0"/>
          </a:p>
          <a:p>
            <a:endParaRPr lang="en-US" dirty="0"/>
          </a:p>
        </p:txBody>
      </p:sp>
    </p:spTree>
    <p:extLst>
      <p:ext uri="{BB962C8B-B14F-4D97-AF65-F5344CB8AC3E}">
        <p14:creationId xmlns:p14="http://schemas.microsoft.com/office/powerpoint/2010/main" val="4142174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91F5124-9AAE-94F8-D249-92C584CBF6AD}"/>
              </a:ext>
            </a:extLst>
          </p:cNvPr>
          <p:cNvSpPr>
            <a:spLocks noGrp="1"/>
          </p:cNvSpPr>
          <p:nvPr>
            <p:ph type="title"/>
          </p:nvPr>
        </p:nvSpPr>
        <p:spPr/>
        <p:txBody>
          <a:bodyPr/>
          <a:lstStyle/>
          <a:p>
            <a:r>
              <a:rPr lang="et-EE" dirty="0"/>
              <a:t>Põhimõisted</a:t>
            </a:r>
          </a:p>
        </p:txBody>
      </p:sp>
      <p:sp>
        <p:nvSpPr>
          <p:cNvPr id="3" name="Sisu kohatäide 2">
            <a:extLst>
              <a:ext uri="{FF2B5EF4-FFF2-40B4-BE49-F238E27FC236}">
                <a16:creationId xmlns:a16="http://schemas.microsoft.com/office/drawing/2014/main" id="{97B3F393-B21D-B22C-72AE-E80403FB1A7D}"/>
              </a:ext>
            </a:extLst>
          </p:cNvPr>
          <p:cNvSpPr>
            <a:spLocks noGrp="1"/>
          </p:cNvSpPr>
          <p:nvPr>
            <p:ph idx="1"/>
          </p:nvPr>
        </p:nvSpPr>
        <p:spPr/>
        <p:txBody>
          <a:bodyPr/>
          <a:lstStyle/>
          <a:p>
            <a:pPr marR="0" lvl="0" algn="just" defTabSz="914400" rtl="0" eaLnBrk="1" fontAlgn="auto" latinLnBrk="0" hangingPunct="1">
              <a:lnSpc>
                <a:spcPct val="90000"/>
              </a:lnSpc>
              <a:spcBef>
                <a:spcPts val="1000"/>
              </a:spcBef>
              <a:spcAft>
                <a:spcPts val="0"/>
              </a:spcAft>
              <a:buClrTx/>
              <a:buSzTx/>
              <a:tabLst/>
              <a:defRPr/>
            </a:pPr>
            <a:r>
              <a:rPr kumimoji="0" lang="et-EE" b="1" i="0" u="none" strike="noStrike" kern="1200" cap="none" spc="0" normalizeH="0" baseline="0" noProof="0" dirty="0">
                <a:ln>
                  <a:noFill/>
                </a:ln>
                <a:solidFill>
                  <a:srgbClr val="7030A0"/>
                </a:solidFill>
                <a:effectLst/>
                <a:uLnTx/>
                <a:uFillTx/>
                <a:latin typeface="Sitka Text" panose="02000505000000020004" pitchFamily="2" charset="0"/>
              </a:rPr>
              <a:t>MÜÜT</a:t>
            </a:r>
            <a:r>
              <a:rPr kumimoji="0" lang="et-EE" b="0" i="0" u="none" strike="noStrike" kern="1200" cap="none" spc="0" normalizeH="0" baseline="0" noProof="0" dirty="0">
                <a:ln>
                  <a:noFill/>
                </a:ln>
                <a:solidFill>
                  <a:prstClr val="black"/>
                </a:solidFill>
                <a:effectLst/>
                <a:uLnTx/>
                <a:uFillTx/>
                <a:latin typeface="Sitka Text" panose="02000505000000020004" pitchFamily="2" charset="0"/>
              </a:rPr>
              <a:t> on kultuuris üldiselt omaksvõetud (väär)arusaam ühiskondlike nähtuste mõistmiseks ja selgitamiseks ning korraldamiseks viisil, mis on kooskõlas ning kujundatud valitseva maailmavaate/ideoloogia poolt selleks, et muuta seda endastmõistetavaks ja loomulikuks</a:t>
            </a:r>
          </a:p>
          <a:p>
            <a:pPr marR="0" lvl="0" algn="just" defTabSz="914400" rtl="0" eaLnBrk="1" fontAlgn="auto" latinLnBrk="0" hangingPunct="1">
              <a:lnSpc>
                <a:spcPct val="90000"/>
              </a:lnSpc>
              <a:spcBef>
                <a:spcPts val="1000"/>
              </a:spcBef>
              <a:spcAft>
                <a:spcPts val="0"/>
              </a:spcAft>
              <a:buClrTx/>
              <a:buSzTx/>
              <a:tabLst/>
              <a:defRPr/>
            </a:pPr>
            <a:r>
              <a:rPr kumimoji="0" lang="et-EE" b="1" i="0" u="none" strike="noStrike" kern="1200" cap="none" spc="0" normalizeH="0" baseline="0" noProof="0" dirty="0">
                <a:ln>
                  <a:noFill/>
                </a:ln>
                <a:solidFill>
                  <a:srgbClr val="7030A0"/>
                </a:solidFill>
                <a:effectLst/>
                <a:uLnTx/>
                <a:uFillTx/>
                <a:latin typeface="Sitka Text" panose="02000505000000020004" pitchFamily="2" charset="0"/>
              </a:rPr>
              <a:t>SOOLINE DISKRIMINEERIMINE </a:t>
            </a:r>
            <a:r>
              <a:rPr kumimoji="0" lang="et-EE" b="0" i="0" u="none" strike="noStrike" kern="1200" cap="none" spc="0" normalizeH="0" baseline="0" noProof="0" dirty="0">
                <a:ln>
                  <a:noFill/>
                </a:ln>
                <a:solidFill>
                  <a:prstClr val="black"/>
                </a:solidFill>
                <a:effectLst/>
                <a:uLnTx/>
                <a:uFillTx/>
                <a:latin typeface="Sitka Text" panose="02000505000000020004" pitchFamily="2" charset="0"/>
              </a:rPr>
              <a:t>on olukord, kus mingi neutraalne norm, kriteerium, tava või tegevus asetab faktiliselt vaid soolise kuuluvuse alusel ühed inimesed ebasoodsamasse olukorda kui teised või kui teatud õigusi või soodustusi, kohustusi või vastutusi antakse ainult nais(t)ele või ainult mehele/meestele</a:t>
            </a:r>
          </a:p>
          <a:p>
            <a:endParaRPr lang="et-EE" dirty="0"/>
          </a:p>
        </p:txBody>
      </p:sp>
    </p:spTree>
    <p:extLst>
      <p:ext uri="{BB962C8B-B14F-4D97-AF65-F5344CB8AC3E}">
        <p14:creationId xmlns:p14="http://schemas.microsoft.com/office/powerpoint/2010/main" val="2789316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A5CD52F-4BA3-9F02-1B00-F07E341868F3}"/>
              </a:ext>
            </a:extLst>
          </p:cNvPr>
          <p:cNvSpPr>
            <a:spLocks noGrp="1"/>
          </p:cNvSpPr>
          <p:nvPr>
            <p:ph type="title"/>
          </p:nvPr>
        </p:nvSpPr>
        <p:spPr/>
        <p:txBody>
          <a:bodyPr/>
          <a:lstStyle/>
          <a:p>
            <a:r>
              <a:rPr lang="et-EE" dirty="0"/>
              <a:t>Kuidas stereotüübid on tekkinud?</a:t>
            </a:r>
          </a:p>
        </p:txBody>
      </p:sp>
      <p:sp>
        <p:nvSpPr>
          <p:cNvPr id="3" name="Sisu kohatäide 2">
            <a:extLst>
              <a:ext uri="{FF2B5EF4-FFF2-40B4-BE49-F238E27FC236}">
                <a16:creationId xmlns:a16="http://schemas.microsoft.com/office/drawing/2014/main" id="{7258E84A-E4B0-8579-56B6-3B913B4FA386}"/>
              </a:ext>
            </a:extLst>
          </p:cNvPr>
          <p:cNvSpPr>
            <a:spLocks noGrp="1"/>
          </p:cNvSpPr>
          <p:nvPr>
            <p:ph idx="1"/>
          </p:nvPr>
        </p:nvSpPr>
        <p:spPr>
          <a:xfrm>
            <a:off x="393701" y="2109560"/>
            <a:ext cx="11366499" cy="4508500"/>
          </a:xfrm>
        </p:spPr>
        <p:txBody>
          <a:bodyPr>
            <a:normAutofit fontScale="92500" lnSpcReduction="10000"/>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t-EE" sz="2600" b="0" i="0" u="none" strike="noStrike" kern="1200" cap="none" spc="0" normalizeH="0" baseline="0" noProof="0" dirty="0">
                <a:ln>
                  <a:noFill/>
                </a:ln>
                <a:solidFill>
                  <a:prstClr val="black"/>
                </a:solidFill>
                <a:effectLst/>
                <a:uLnTx/>
                <a:uFillTx/>
                <a:latin typeface="Sitka Text" panose="02000505000000020004" pitchFamily="2" charset="0"/>
              </a:rPr>
              <a:t>Soostereotüübid on ajaloolis-kultuuriliselt välja kujunenud viimastel sajanditel seoses traditsioonilise töö- ja võimujaotusega naiste ja meeste vahel</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t-EE" sz="2600" b="0" i="0" u="none" strike="noStrike" kern="1200" cap="none" spc="0" normalizeH="0" baseline="0" noProof="0" dirty="0">
                <a:ln>
                  <a:noFill/>
                </a:ln>
                <a:solidFill>
                  <a:prstClr val="black"/>
                </a:solidFill>
                <a:effectLst/>
                <a:uLnTx/>
                <a:uFillTx/>
                <a:latin typeface="Sitka Text" panose="02000505000000020004" pitchFamily="2" charset="0"/>
              </a:rPr>
              <a:t>Põhiliseks soorollide eristajaks on olnud avalik ja kodune sfäär</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t-EE" sz="2600" b="0" i="0" u="none" strike="noStrike" kern="1200" cap="none" spc="0" normalizeH="0" baseline="0" noProof="0" dirty="0">
                <a:ln>
                  <a:noFill/>
                </a:ln>
                <a:solidFill>
                  <a:prstClr val="black"/>
                </a:solidFill>
                <a:effectLst/>
                <a:uLnTx/>
                <a:uFillTx/>
                <a:latin typeface="Sitka Text" panose="02000505000000020004" pitchFamily="2" charset="0"/>
              </a:rPr>
              <a:t>Naiste massilise sisenemisega tööturule suundusid nad peamiselt paljude kodutöödega sarnaseid oskusi nõudvatesse valdkondadesse. Selline tööjaotus on aastasadade jooksul kinnistunud ja raskesti muudetav</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t-EE" sz="2600" b="0" i="0" u="none" strike="noStrike" kern="1200" cap="none" spc="0" normalizeH="0" baseline="0" noProof="0" dirty="0">
                <a:ln>
                  <a:noFill/>
                </a:ln>
                <a:solidFill>
                  <a:prstClr val="black"/>
                </a:solidFill>
                <a:effectLst/>
                <a:uLnTx/>
                <a:uFillTx/>
                <a:latin typeface="Sitka Text" panose="02000505000000020004" pitchFamily="2" charset="0"/>
              </a:rPr>
              <a:t>Kuigi tegelik olukord on muutunud ja naised töötavad pea kõikides valdkondades, on eelarvamuslikud hoiakud visad kaduma. Tööturul ilmnev ametikohtade sooline jagunemine soodustab omakorda stereotüüpide kinnistumist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t-EE" sz="2600" b="0" i="0" u="none" strike="noStrike" kern="1200" cap="none" spc="0" normalizeH="0" baseline="0" noProof="0" dirty="0">
                <a:ln>
                  <a:noFill/>
                </a:ln>
                <a:solidFill>
                  <a:prstClr val="black"/>
                </a:solidFill>
                <a:effectLst/>
                <a:uLnTx/>
                <a:uFillTx/>
                <a:latin typeface="Sitka Text" panose="02000505000000020004" pitchFamily="2" charset="0"/>
              </a:rPr>
              <a:t>Soostereotüübid on ajalooliselt-kultuuriliselt muutunud ja muutuvad, seega on võimalik neist ka vabaneda</a:t>
            </a:r>
          </a:p>
          <a:p>
            <a:endParaRPr lang="et-EE" dirty="0"/>
          </a:p>
        </p:txBody>
      </p:sp>
    </p:spTree>
    <p:extLst>
      <p:ext uri="{BB962C8B-B14F-4D97-AF65-F5344CB8AC3E}">
        <p14:creationId xmlns:p14="http://schemas.microsoft.com/office/powerpoint/2010/main" val="398354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E0C2706-951B-8C68-172C-A2E89B542F8F}"/>
              </a:ext>
            </a:extLst>
          </p:cNvPr>
          <p:cNvSpPr>
            <a:spLocks noGrp="1"/>
          </p:cNvSpPr>
          <p:nvPr>
            <p:ph type="title"/>
          </p:nvPr>
        </p:nvSpPr>
        <p:spPr/>
        <p:txBody>
          <a:bodyPr/>
          <a:lstStyle/>
          <a:p>
            <a:r>
              <a:rPr lang="et-EE" dirty="0"/>
              <a:t>Sooline stereotüüp</a:t>
            </a:r>
          </a:p>
        </p:txBody>
      </p:sp>
      <p:graphicFrame>
        <p:nvGraphicFramePr>
          <p:cNvPr id="4" name="Sisu kohatäide 3">
            <a:extLst>
              <a:ext uri="{FF2B5EF4-FFF2-40B4-BE49-F238E27FC236}">
                <a16:creationId xmlns:a16="http://schemas.microsoft.com/office/drawing/2014/main" id="{864E3FA5-47FB-D190-DE7B-F1FF4E5A5508}"/>
              </a:ext>
            </a:extLst>
          </p:cNvPr>
          <p:cNvGraphicFramePr>
            <a:graphicFrameLocks noGrp="1"/>
          </p:cNvGraphicFramePr>
          <p:nvPr>
            <p:ph idx="1"/>
            <p:extLst>
              <p:ext uri="{D42A27DB-BD31-4B8C-83A1-F6EECF244321}">
                <p14:modId xmlns:p14="http://schemas.microsoft.com/office/powerpoint/2010/main" val="803135374"/>
              </p:ext>
            </p:extLst>
          </p:nvPr>
        </p:nvGraphicFramePr>
        <p:xfrm>
          <a:off x="393701" y="2019300"/>
          <a:ext cx="8940800" cy="4508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139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3F60CA6-6C28-EDAB-77AE-12DCF8480276}"/>
              </a:ext>
            </a:extLst>
          </p:cNvPr>
          <p:cNvSpPr>
            <a:spLocks noGrp="1"/>
          </p:cNvSpPr>
          <p:nvPr>
            <p:ph type="title"/>
          </p:nvPr>
        </p:nvSpPr>
        <p:spPr/>
        <p:txBody>
          <a:bodyPr/>
          <a:lstStyle/>
          <a:p>
            <a:r>
              <a:rPr lang="et-EE" dirty="0"/>
              <a:t>Kuidas stereotüüpe taastoodetakse?</a:t>
            </a:r>
          </a:p>
        </p:txBody>
      </p:sp>
      <p:graphicFrame>
        <p:nvGraphicFramePr>
          <p:cNvPr id="7" name="Sisu kohatäide 6">
            <a:extLst>
              <a:ext uri="{FF2B5EF4-FFF2-40B4-BE49-F238E27FC236}">
                <a16:creationId xmlns:a16="http://schemas.microsoft.com/office/drawing/2014/main" id="{C1420B77-4C9C-0B08-42D2-A04C703F4479}"/>
              </a:ext>
            </a:extLst>
          </p:cNvPr>
          <p:cNvGraphicFramePr>
            <a:graphicFrameLocks noGrp="1"/>
          </p:cNvGraphicFramePr>
          <p:nvPr>
            <p:ph idx="1"/>
            <p:extLst>
              <p:ext uri="{D42A27DB-BD31-4B8C-83A1-F6EECF244321}">
                <p14:modId xmlns:p14="http://schemas.microsoft.com/office/powerpoint/2010/main" val="4276170718"/>
              </p:ext>
            </p:extLst>
          </p:nvPr>
        </p:nvGraphicFramePr>
        <p:xfrm>
          <a:off x="1" y="2136774"/>
          <a:ext cx="6096000" cy="4508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678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5368BBF-48CF-E2FD-F48F-5C0E5E2CA9A4}"/>
              </a:ext>
            </a:extLst>
          </p:cNvPr>
          <p:cNvSpPr>
            <a:spLocks noGrp="1"/>
          </p:cNvSpPr>
          <p:nvPr>
            <p:ph type="title"/>
          </p:nvPr>
        </p:nvSpPr>
        <p:spPr/>
        <p:txBody>
          <a:bodyPr/>
          <a:lstStyle/>
          <a:p>
            <a:r>
              <a:rPr lang="et-EE" dirty="0"/>
              <a:t>Soopõhine vägivald</a:t>
            </a:r>
          </a:p>
        </p:txBody>
      </p:sp>
      <p:sp>
        <p:nvSpPr>
          <p:cNvPr id="3" name="Sisu kohatäide 2">
            <a:extLst>
              <a:ext uri="{FF2B5EF4-FFF2-40B4-BE49-F238E27FC236}">
                <a16:creationId xmlns:a16="http://schemas.microsoft.com/office/drawing/2014/main" id="{C5EB3B84-85A0-BD5C-FA6B-2733D964915C}"/>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t-EE" sz="2400" dirty="0">
                <a:latin typeface="Sitka Text" panose="02000505000000020004" pitchFamily="2" charset="0"/>
              </a:rPr>
              <a:t>N</a:t>
            </a:r>
            <a:r>
              <a:rPr lang="fi-FI" sz="2400" dirty="0">
                <a:latin typeface="Sitka Text" panose="02000505000000020004" pitchFamily="2" charset="0"/>
              </a:rPr>
              <a:t>aiste ja meeste </a:t>
            </a:r>
            <a:r>
              <a:rPr lang="fi-FI" sz="2400" i="1" dirty="0">
                <a:latin typeface="Sitka Text" panose="02000505000000020004" pitchFamily="2" charset="0"/>
              </a:rPr>
              <a:t>de jure </a:t>
            </a:r>
            <a:r>
              <a:rPr lang="fi-FI" sz="2400" dirty="0">
                <a:latin typeface="Sitka Text" panose="02000505000000020004" pitchFamily="2" charset="0"/>
              </a:rPr>
              <a:t>ja </a:t>
            </a:r>
            <a:r>
              <a:rPr lang="fi-FI" sz="2400" i="1" dirty="0">
                <a:latin typeface="Sitka Text" panose="02000505000000020004" pitchFamily="2" charset="0"/>
              </a:rPr>
              <a:t>de facto </a:t>
            </a:r>
            <a:r>
              <a:rPr lang="fi-FI" sz="2400" dirty="0">
                <a:latin typeface="Sitka Text" panose="02000505000000020004" pitchFamily="2" charset="0"/>
              </a:rPr>
              <a:t>võrdõiguslikkuse saavutamisel on oluline roll naistevastase vägivalla ennetamise</a:t>
            </a:r>
            <a:r>
              <a:rPr lang="et-EE" sz="2400" dirty="0">
                <a:latin typeface="Sitka Text" panose="02000505000000020004" pitchFamily="2" charset="0"/>
              </a:rPr>
              <a:t>l</a:t>
            </a:r>
          </a:p>
          <a:p>
            <a:pPr marL="457200" indent="-457200">
              <a:buFont typeface="Arial" panose="020B0604020202020204" pitchFamily="34" charset="0"/>
              <a:buChar char="•"/>
            </a:pPr>
            <a:r>
              <a:rPr lang="et-EE" sz="2400" dirty="0">
                <a:latin typeface="Sitka Text" panose="02000505000000020004" pitchFamily="2" charset="0"/>
              </a:rPr>
              <a:t>N</a:t>
            </a:r>
            <a:r>
              <a:rPr lang="fi-FI" sz="2400" dirty="0">
                <a:latin typeface="Sitka Text" panose="02000505000000020004" pitchFamily="2" charset="0"/>
              </a:rPr>
              <a:t>aistevastane vägivald on naiste ja meeste ajalooliselt kujunenud ebavõrdsete võimusuh</a:t>
            </a:r>
            <a:r>
              <a:rPr lang="et-EE" sz="2400" dirty="0">
                <a:latin typeface="Sitka Text" panose="02000505000000020004" pitchFamily="2" charset="0"/>
              </a:rPr>
              <a:t>ete</a:t>
            </a:r>
            <a:r>
              <a:rPr lang="fi-FI" sz="2400" dirty="0">
                <a:latin typeface="Sitka Text" panose="02000505000000020004" pitchFamily="2" charset="0"/>
              </a:rPr>
              <a:t> väljendus</a:t>
            </a:r>
            <a:endParaRPr lang="et-EE" sz="2400" dirty="0">
              <a:latin typeface="Sitka Text" panose="02000505000000020004" pitchFamily="2" charset="0"/>
            </a:endParaRPr>
          </a:p>
          <a:p>
            <a:pPr marL="457200" indent="-457200">
              <a:buFont typeface="Arial" panose="020B0604020202020204" pitchFamily="34" charset="0"/>
              <a:buChar char="•"/>
            </a:pPr>
            <a:r>
              <a:rPr lang="et-EE" sz="2400" dirty="0">
                <a:latin typeface="Sitka Text" panose="02000505000000020004" pitchFamily="2" charset="0"/>
              </a:rPr>
              <a:t>Naised ja tütarlapsed kogevad sageli vägivalla tõsiseid vorme nagu perevägivald, seksuaalne ahistamine, vägistamine</a:t>
            </a:r>
          </a:p>
          <a:p>
            <a:pPr marL="457200" indent="-457200">
              <a:buFont typeface="Arial" panose="020B0604020202020204" pitchFamily="34" charset="0"/>
              <a:buChar char="•"/>
            </a:pPr>
            <a:r>
              <a:rPr lang="et-EE" sz="2400" dirty="0">
                <a:latin typeface="Sitka Text" panose="02000505000000020004" pitchFamily="2" charset="0"/>
              </a:rPr>
              <a:t>Naisi mõjutab inimõiguste jätkuv rikkumine relvakonfliktides, mis leiavad aset laialdaste või süstemaatiliste vägistamiste ja seksuaalvägivalla vormis</a:t>
            </a:r>
          </a:p>
          <a:p>
            <a:pPr marL="457200" indent="-457200">
              <a:buFont typeface="Arial" panose="020B0604020202020204" pitchFamily="34" charset="0"/>
              <a:buChar char="•"/>
            </a:pPr>
            <a:r>
              <a:rPr lang="et-EE" sz="2400" dirty="0">
                <a:latin typeface="Sitka Text" panose="02000505000000020004" pitchFamily="2" charset="0"/>
              </a:rPr>
              <a:t>Naiste ja tütarlaste puhul valitseb meestest suurem oht langeda soolise vägivalla ohvriks</a:t>
            </a:r>
          </a:p>
          <a:p>
            <a:pPr marL="457200" indent="-457200">
              <a:buFont typeface="Arial" panose="020B0604020202020204" pitchFamily="34" charset="0"/>
              <a:buChar char="•"/>
            </a:pPr>
            <a:r>
              <a:rPr lang="et-EE" sz="2400" dirty="0">
                <a:latin typeface="Sitka Text" panose="02000505000000020004" pitchFamily="2" charset="0"/>
              </a:rPr>
              <a:t>Perevägivald mõjutab rohkem naisi, märkides samas, et perevägivalla ohvriks võivad langeda ka mehed</a:t>
            </a:r>
          </a:p>
          <a:p>
            <a:pPr marL="457200" indent="-457200">
              <a:buFont typeface="Arial" panose="020B0604020202020204" pitchFamily="34" charset="0"/>
              <a:buChar char="•"/>
            </a:pPr>
            <a:r>
              <a:rPr lang="et-EE" sz="2400" dirty="0">
                <a:latin typeface="Sitka Text" panose="02000505000000020004" pitchFamily="2" charset="0"/>
              </a:rPr>
              <a:t>Perevägivalla ohvriks on lapsed, sealhulgas perevägivalla pealtnägijatena</a:t>
            </a:r>
          </a:p>
          <a:p>
            <a:pPr marL="457200" indent="-457200">
              <a:buFont typeface="Arial" panose="020B0604020202020204" pitchFamily="34" charset="0"/>
              <a:buChar char="•"/>
            </a:pPr>
            <a:endParaRPr lang="et-EE" dirty="0"/>
          </a:p>
          <a:p>
            <a:pPr marL="457200" indent="-457200">
              <a:buFont typeface="Arial" panose="020B0604020202020204" pitchFamily="34" charset="0"/>
              <a:buChar char="•"/>
            </a:pPr>
            <a:endParaRPr lang="et-EE" dirty="0"/>
          </a:p>
        </p:txBody>
      </p:sp>
    </p:spTree>
    <p:extLst>
      <p:ext uri="{BB962C8B-B14F-4D97-AF65-F5344CB8AC3E}">
        <p14:creationId xmlns:p14="http://schemas.microsoft.com/office/powerpoint/2010/main" val="825651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BBABA4B-6187-E97F-D7D6-13DB27BFDEF0}"/>
              </a:ext>
            </a:extLst>
          </p:cNvPr>
          <p:cNvSpPr>
            <a:spLocks noGrp="1"/>
          </p:cNvSpPr>
          <p:nvPr>
            <p:ph type="title"/>
          </p:nvPr>
        </p:nvSpPr>
        <p:spPr/>
        <p:txBody>
          <a:bodyPr/>
          <a:lstStyle/>
          <a:p>
            <a:r>
              <a:rPr lang="et-EE" dirty="0"/>
              <a:t>Soolpõhine vägivald teatrikunstis </a:t>
            </a:r>
          </a:p>
        </p:txBody>
      </p:sp>
      <p:sp>
        <p:nvSpPr>
          <p:cNvPr id="3" name="Sisu kohatäide 2">
            <a:extLst>
              <a:ext uri="{FF2B5EF4-FFF2-40B4-BE49-F238E27FC236}">
                <a16:creationId xmlns:a16="http://schemas.microsoft.com/office/drawing/2014/main" id="{7999F791-EE07-3E06-64FE-9DA2F8BF3EE6}"/>
              </a:ext>
            </a:extLst>
          </p:cNvPr>
          <p:cNvSpPr>
            <a:spLocks noGrp="1"/>
          </p:cNvSpPr>
          <p:nvPr>
            <p:ph idx="1"/>
          </p:nvPr>
        </p:nvSpPr>
        <p:spPr>
          <a:pattFill prst="pct5">
            <a:fgClr>
              <a:schemeClr val="accent1"/>
            </a:fgClr>
            <a:bgClr>
              <a:schemeClr val="bg1"/>
            </a:bgClr>
          </a:pattFill>
        </p:spPr>
        <p:txBody>
          <a:bodyPr>
            <a:normAutofit fontScale="62500" lnSpcReduction="20000"/>
          </a:bodyPr>
          <a:lstStyle/>
          <a:p>
            <a:pPr algn="just"/>
            <a:r>
              <a:rPr lang="et-EE" sz="3400" b="1" dirty="0">
                <a:latin typeface="Sitka Text" panose="02000505000000020004" pitchFamily="2" charset="0"/>
              </a:rPr>
              <a:t>„Naised ja numbrid“, </a:t>
            </a:r>
            <a:r>
              <a:rPr lang="et-EE" sz="3400" dirty="0">
                <a:latin typeface="Sitka Text" panose="02000505000000020004" pitchFamily="2" charset="0"/>
              </a:rPr>
              <a:t>laval kohtuvad 12 naist, kes jutustavad enda jaoks olulistel teemadel kokku pandud lugusid, mis räägivad naistest ja nende jaoks olulistest numbritest, suhetest, meestest, lastest, kehakaalust, välimusest, sooidentiteedist, vägivallast jm. </a:t>
            </a:r>
          </a:p>
          <a:p>
            <a:r>
              <a:rPr lang="et-EE" sz="3400" dirty="0">
                <a:latin typeface="Sitka Text" panose="02000505000000020004" pitchFamily="2" charset="0"/>
              </a:rPr>
              <a:t>Etendused toimuvad algusega kell 19:</a:t>
            </a:r>
          </a:p>
          <a:p>
            <a:r>
              <a:rPr lang="et-EE" sz="3400" dirty="0">
                <a:latin typeface="Sitka Text" panose="02000505000000020004" pitchFamily="2" charset="0"/>
              </a:rPr>
              <a:t>15.05 Tallinnas Vene tn 6 III korruse saalis</a:t>
            </a:r>
          </a:p>
          <a:p>
            <a:r>
              <a:rPr lang="et-EE" sz="3400" dirty="0">
                <a:latin typeface="Sitka Text" panose="02000505000000020004" pitchFamily="2" charset="0"/>
              </a:rPr>
              <a:t>20.05 Tallinnas Vene tn 6 III korruse saalis</a:t>
            </a:r>
          </a:p>
          <a:p>
            <a:r>
              <a:rPr lang="et-EE" sz="3400" dirty="0">
                <a:latin typeface="Sitka Text" panose="02000505000000020004" pitchFamily="2" charset="0"/>
              </a:rPr>
              <a:t>21.05  Laagri Mustkunstiteatris</a:t>
            </a:r>
          </a:p>
          <a:p>
            <a:r>
              <a:rPr lang="et-EE" sz="3400" dirty="0">
                <a:latin typeface="Sitka Text" panose="02000505000000020004" pitchFamily="2" charset="0"/>
              </a:rPr>
              <a:t>27.05 Haapsalu Kultuurikeskuses</a:t>
            </a:r>
          </a:p>
          <a:p>
            <a:r>
              <a:rPr lang="et-EE" sz="3400" dirty="0">
                <a:latin typeface="Sitka Text" panose="02000505000000020004" pitchFamily="2" charset="0"/>
              </a:rPr>
              <a:t>29.05 Tapa Kultuurikojas</a:t>
            </a:r>
          </a:p>
          <a:p>
            <a:r>
              <a:rPr lang="et-EE" sz="3400" dirty="0">
                <a:latin typeface="Sitka Text" panose="02000505000000020004" pitchFamily="2" charset="0"/>
              </a:rPr>
              <a:t>05.06 Tallinnas Kellerteatris nii kohapeal kui ka online ülekandena. Sellele etendusele  järgneb ka kohtumine publikuga etenduse teemadel</a:t>
            </a:r>
          </a:p>
          <a:p>
            <a:r>
              <a:rPr lang="et-EE" sz="3400" dirty="0">
                <a:latin typeface="Sitka Text" panose="02000505000000020004" pitchFamily="2" charset="0"/>
              </a:rPr>
              <a:t>Piletid müügil Fienta.com</a:t>
            </a:r>
          </a:p>
          <a:p>
            <a:r>
              <a:rPr lang="et-EE" sz="3400" dirty="0">
                <a:latin typeface="Sitka Text" panose="02000505000000020004" pitchFamily="2" charset="0"/>
                <a:hlinkClick r:id="rId2"/>
              </a:rPr>
              <a:t>https://tuumteater.ee/#meie</a:t>
            </a:r>
            <a:endParaRPr lang="et-EE" sz="3400" dirty="0">
              <a:latin typeface="Sitka Text" panose="02000505000000020004" pitchFamily="2" charset="0"/>
            </a:endParaRPr>
          </a:p>
          <a:p>
            <a:endParaRPr lang="et-EE" dirty="0"/>
          </a:p>
          <a:p>
            <a:endParaRPr lang="et-EE" dirty="0"/>
          </a:p>
          <a:p>
            <a:endParaRPr lang="et-EE" dirty="0"/>
          </a:p>
        </p:txBody>
      </p:sp>
    </p:spTree>
    <p:extLst>
      <p:ext uri="{BB962C8B-B14F-4D97-AF65-F5344CB8AC3E}">
        <p14:creationId xmlns:p14="http://schemas.microsoft.com/office/powerpoint/2010/main" val="1389333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1326</TotalTime>
  <Words>1954</Words>
  <Application>Microsoft Office PowerPoint</Application>
  <PresentationFormat>Laiekraan</PresentationFormat>
  <Paragraphs>176</Paragraphs>
  <Slides>35</Slides>
  <Notes>0</Notes>
  <HiddenSlides>0</HiddenSlides>
  <MMClips>0</MMClips>
  <ScaleCrop>false</ScaleCrop>
  <HeadingPairs>
    <vt:vector size="6" baseType="variant">
      <vt:variant>
        <vt:lpstr>Kasutatud fondid</vt:lpstr>
      </vt:variant>
      <vt:variant>
        <vt:i4>8</vt:i4>
      </vt:variant>
      <vt:variant>
        <vt:lpstr>Kujundus</vt:lpstr>
      </vt:variant>
      <vt:variant>
        <vt:i4>1</vt:i4>
      </vt:variant>
      <vt:variant>
        <vt:lpstr>Slaidipealkirjad</vt:lpstr>
      </vt:variant>
      <vt:variant>
        <vt:i4>35</vt:i4>
      </vt:variant>
    </vt:vector>
  </HeadingPairs>
  <TitlesOfParts>
    <vt:vector size="44" baseType="lpstr">
      <vt:lpstr>Arial</vt:lpstr>
      <vt:lpstr>Calibri</vt:lpstr>
      <vt:lpstr>Calibri Light</vt:lpstr>
      <vt:lpstr>Courier New</vt:lpstr>
      <vt:lpstr>Sitka Display</vt:lpstr>
      <vt:lpstr>Sitka Heading</vt:lpstr>
      <vt:lpstr>Sitka Text</vt:lpstr>
      <vt:lpstr>Wingdings</vt:lpstr>
      <vt:lpstr>Office Theme</vt:lpstr>
      <vt:lpstr>Stereotüübid, sooline vägivald, seksism, seksuaalne ahistamine ja vägivald küberruumis</vt:lpstr>
      <vt:lpstr>Soolise võrdõiguslikkuse seadus https://www.riigiteataja.ee/akt/SoVS </vt:lpstr>
      <vt:lpstr>Põhimõisted</vt:lpstr>
      <vt:lpstr>Põhimõisted</vt:lpstr>
      <vt:lpstr>Kuidas stereotüübid on tekkinud?</vt:lpstr>
      <vt:lpstr>Sooline stereotüüp</vt:lpstr>
      <vt:lpstr>Kuidas stereotüüpe taastoodetakse?</vt:lpstr>
      <vt:lpstr>Soopõhine vägivald</vt:lpstr>
      <vt:lpstr>Soolpõhine vägivald teatrikunstis </vt:lpstr>
      <vt:lpstr>Soopõhine vägivald teatrikunstis </vt:lpstr>
      <vt:lpstr>Soopõhine vägivald teatrikunstis  ja kinos</vt:lpstr>
      <vt:lpstr>Soopõhine vägivald kaasaegses kirjanduses</vt:lpstr>
      <vt:lpstr>Seksism</vt:lpstr>
      <vt:lpstr>Seksism viitab kollektiivsele käitumisele, mis peegeldab ühiskonda tervikuna</vt:lpstr>
      <vt:lpstr>PowerPointi esitlus</vt:lpstr>
      <vt:lpstr>PowerPointi esitlus</vt:lpstr>
      <vt:lpstr>Märka seksismi</vt:lpstr>
      <vt:lpstr>Euroopa Nõukogu tegevus seksismi vastu   </vt:lpstr>
      <vt:lpstr>#StopSexism</vt:lpstr>
      <vt:lpstr>Seksuaalne ahistamine  (SoVS § 3 lg 1 p 5)</vt:lpstr>
      <vt:lpstr>#MeToo ehk „mina ka“</vt:lpstr>
      <vt:lpstr>Ahistamise lood</vt:lpstr>
      <vt:lpstr>Vägivald küberruumis</vt:lpstr>
      <vt:lpstr>Ärakasutamine, sundimine ja ähvardamine</vt:lpstr>
      <vt:lpstr>Seksuaalne kiusamine</vt:lpstr>
      <vt:lpstr>Soovimatu seksualiseerimine</vt:lpstr>
      <vt:lpstr>Küberkohtingu väärkohtlemine (cyber-dating abuse (CDA))</vt:lpstr>
      <vt:lpstr>Kübervägivalla põhjused</vt:lpstr>
      <vt:lpstr>Kübervägivalla põhjused</vt:lpstr>
      <vt:lpstr>Kübervägivalla põhjused</vt:lpstr>
      <vt:lpstr>Manipuleerimine</vt:lpstr>
      <vt:lpstr>Kuidas ära tunda kübervägivalda?</vt:lpstr>
      <vt:lpstr>Kuhu pöörduda abi saamiseks?</vt:lpstr>
      <vt:lpstr>Millistel juhtudel pöörduda lasteabitelefoni poole? </vt:lpstr>
      <vt:lpstr>Kõigil on õigus vägivallavabale elule!</vt:lpstr>
    </vt:vector>
  </TitlesOfParts>
  <Company>Tartu Ülikool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 Vollmer</dc:creator>
  <cp:lastModifiedBy>Hiie Taal</cp:lastModifiedBy>
  <cp:revision>36</cp:revision>
  <dcterms:created xsi:type="dcterms:W3CDTF">2020-03-04T11:17:31Z</dcterms:created>
  <dcterms:modified xsi:type="dcterms:W3CDTF">2022-05-11T13:47:18Z</dcterms:modified>
</cp:coreProperties>
</file>